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7"/>
  </p:notesMasterIdLst>
  <p:sldIdLst>
    <p:sldId id="256" r:id="rId2"/>
    <p:sldId id="287" r:id="rId3"/>
    <p:sldId id="288" r:id="rId4"/>
    <p:sldId id="289" r:id="rId5"/>
    <p:sldId id="300" r:id="rId6"/>
    <p:sldId id="295" r:id="rId7"/>
    <p:sldId id="296" r:id="rId8"/>
    <p:sldId id="297" r:id="rId9"/>
    <p:sldId id="302" r:id="rId10"/>
    <p:sldId id="301" r:id="rId11"/>
    <p:sldId id="291" r:id="rId12"/>
    <p:sldId id="299" r:id="rId13"/>
    <p:sldId id="293" r:id="rId14"/>
    <p:sldId id="292" r:id="rId15"/>
    <p:sldId id="303" r:id="rId16"/>
    <p:sldId id="294" r:id="rId17"/>
    <p:sldId id="309" r:id="rId18"/>
    <p:sldId id="310" r:id="rId19"/>
    <p:sldId id="311" r:id="rId20"/>
    <p:sldId id="312" r:id="rId21"/>
    <p:sldId id="313" r:id="rId22"/>
    <p:sldId id="314" r:id="rId23"/>
    <p:sldId id="315" r:id="rId24"/>
    <p:sldId id="316" r:id="rId25"/>
    <p:sldId id="317" r:id="rId26"/>
    <p:sldId id="304" r:id="rId27"/>
    <p:sldId id="305" r:id="rId28"/>
    <p:sldId id="306" r:id="rId29"/>
    <p:sldId id="307" r:id="rId30"/>
    <p:sldId id="318" r:id="rId31"/>
    <p:sldId id="319" r:id="rId32"/>
    <p:sldId id="320" r:id="rId33"/>
    <p:sldId id="321" r:id="rId34"/>
    <p:sldId id="323" r:id="rId35"/>
    <p:sldId id="324" r:id="rId36"/>
    <p:sldId id="325" r:id="rId37"/>
    <p:sldId id="329" r:id="rId38"/>
    <p:sldId id="330" r:id="rId39"/>
    <p:sldId id="338" r:id="rId40"/>
    <p:sldId id="339" r:id="rId41"/>
    <p:sldId id="337" r:id="rId42"/>
    <p:sldId id="333" r:id="rId43"/>
    <p:sldId id="340" r:id="rId44"/>
    <p:sldId id="342" r:id="rId45"/>
    <p:sldId id="343" r:id="rId46"/>
  </p:sldIdLst>
  <p:sldSz cx="9144000" cy="5143500" type="screen16x9"/>
  <p:notesSz cx="6858000" cy="9144000"/>
  <p:embeddedFontLst>
    <p:embeddedFont>
      <p:font typeface="Dosis ExtraLight" charset="0"/>
      <p:regular r:id="rId48"/>
      <p:bold r:id="rId49"/>
    </p:embeddedFont>
    <p:embeddedFont>
      <p:font typeface="Titillium Web Light" charset="0"/>
      <p:regular r:id="rId50"/>
      <p:bold r:id="rId51"/>
      <p:italic r:id="rId52"/>
      <p:boldItalic r:id="rId53"/>
    </p:embeddedFont>
    <p:embeddedFont>
      <p:font typeface="Calibri" pitchFamily="34" charset="0"/>
      <p:regular r:id="rId54"/>
      <p:bold r:id="rId55"/>
      <p:italic r:id="rId56"/>
      <p:boldItalic r:id="rId57"/>
    </p:embeddedFont>
    <p:embeddedFont>
      <p:font typeface="Cambria" pitchFamily="18"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B87A1"/>
    <a:srgbClr val="003B55"/>
    <a:srgbClr val="80BFB7"/>
    <a:srgbClr val="01597F"/>
    <a:srgbClr val="E6E6E6"/>
    <a:srgbClr val="E3F2E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DBA7E99-92C2-4425-8A81-C8382F1A8AF0}">
  <a:tblStyle styleId="{0DBA7E99-92C2-4425-8A81-C8382F1A8AF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1" autoAdjust="0"/>
    <p:restoredTop sz="48237" autoAdjust="0"/>
  </p:normalViewPr>
  <p:slideViewPr>
    <p:cSldViewPr snapToGrid="0">
      <p:cViewPr>
        <p:scale>
          <a:sx n="66" d="100"/>
          <a:sy n="66" d="100"/>
        </p:scale>
        <p:origin x="-1560" y="-642"/>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livescience.com/50750-drug-allergies.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livescience.com/50750-drug-allergies.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ivescience.com/50750-drug-allergies.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livescience.com/50750-drug-allergies.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livescience.com/50750-drug-allergies.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livescience.com/50750-drug-allergies.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livescience.com/50750-drug-allergies.htm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ivescience.com/50750-drug-allergies.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ivescience.com/50750-drug-allergie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2"/>
        <p:cNvGrpSpPr/>
        <p:nvPr/>
      </p:nvGrpSpPr>
      <p:grpSpPr>
        <a:xfrm>
          <a:off x="0" y="0"/>
          <a:ext cx="0" cy="0"/>
          <a:chOff x="0" y="0"/>
          <a:chExt cx="0" cy="0"/>
        </a:xfrm>
      </p:grpSpPr>
      <p:sp>
        <p:nvSpPr>
          <p:cNvPr id="3833" name="Google Shape;383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4" name="Google Shape;383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13444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576914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7124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159696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2602230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169187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1051831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28372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32493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840856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13444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75957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36052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05241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530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53099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66843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848589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556585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308556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43582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58782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5092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395437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800" b="0" strike="noStrike" spc="-1" dirty="0" err="1">
                <a:solidFill>
                  <a:srgbClr val="000000"/>
                </a:solidFill>
                <a:uFill>
                  <a:solidFill>
                    <a:srgbClr val="FFFFFF"/>
                  </a:solidFill>
                </a:uFill>
                <a:latin typeface="Arial"/>
              </a:rPr>
              <a:t>Biomedical</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engineering</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is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interdisciplinary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field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of</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study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that</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integrates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knowledge</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of</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engineering</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principles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with</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the</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biomedical</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sciences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Biomedical</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work</a:t>
            </a:r>
            <a:r>
              <a:rPr lang="pt-BR" sz="800" b="0" strike="noStrike" spc="-1" dirty="0">
                <a:solidFill>
                  <a:srgbClr val="000000"/>
                </a:solidFill>
                <a:uFill>
                  <a:solidFill>
                    <a:srgbClr val="FFFFFF"/>
                  </a:solidFill>
                </a:uFill>
                <a:latin typeface="Arial"/>
              </a:rPr>
              <a:t> in </a:t>
            </a:r>
            <a:r>
              <a:rPr lang="pt-BR" sz="800" b="0" strike="noStrike" spc="-1" dirty="0" err="1">
                <a:solidFill>
                  <a:srgbClr val="000000"/>
                </a:solidFill>
                <a:uFill>
                  <a:solidFill>
                    <a:srgbClr val="FFFFFF"/>
                  </a:solidFill>
                </a:uFill>
                <a:latin typeface="Arial"/>
              </a:rPr>
              <a:t>the</a:t>
            </a:r>
            <a:r>
              <a:rPr lang="pt-BR" sz="800" b="0" strike="noStrike" spc="-1" dirty="0">
                <a:solidFill>
                  <a:srgbClr val="000000"/>
                </a:solidFill>
                <a:uFill>
                  <a:solidFill>
                    <a:srgbClr val="FFFFFF"/>
                  </a:solidFill>
                </a:uFill>
                <a:latin typeface="Arial"/>
              </a:rPr>
              <a:t> design, </a:t>
            </a:r>
            <a:r>
              <a:rPr lang="pt-BR" sz="800" b="0" strike="noStrike" spc="-1" dirty="0" err="1">
                <a:solidFill>
                  <a:srgbClr val="000000"/>
                </a:solidFill>
                <a:uFill>
                  <a:solidFill>
                    <a:srgbClr val="FFFFFF"/>
                  </a:solidFill>
                </a:uFill>
                <a:latin typeface="Arial"/>
              </a:rPr>
              <a:t>production</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development</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operation</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maintenance</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of</a:t>
            </a:r>
            <a:r>
              <a:rPr lang="pt-BR" sz="800" b="0" strike="noStrike" spc="-1" dirty="0">
                <a:solidFill>
                  <a:srgbClr val="000000"/>
                </a:solidFill>
                <a:uFill>
                  <a:solidFill>
                    <a:srgbClr val="FFFFFF"/>
                  </a:solidFill>
                </a:uFill>
                <a:latin typeface="Arial"/>
              </a:rPr>
              <a:t> medical devices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systems </a:t>
            </a:r>
            <a:r>
              <a:rPr lang="pt-BR" sz="800" b="0" strike="noStrike" spc="-1" dirty="0" err="1">
                <a:solidFill>
                  <a:srgbClr val="000000"/>
                </a:solidFill>
                <a:uFill>
                  <a:solidFill>
                    <a:srgbClr val="FFFFFF"/>
                  </a:solidFill>
                </a:uFill>
                <a:latin typeface="Arial"/>
              </a:rPr>
              <a:t>used</a:t>
            </a:r>
            <a:r>
              <a:rPr lang="pt-BR" sz="800" b="0" strike="noStrike" spc="-1" dirty="0">
                <a:solidFill>
                  <a:srgbClr val="000000"/>
                </a:solidFill>
                <a:uFill>
                  <a:solidFill>
                    <a:srgbClr val="FFFFFF"/>
                  </a:solidFill>
                </a:uFill>
                <a:latin typeface="Arial"/>
              </a:rPr>
              <a:t> for </a:t>
            </a:r>
            <a:r>
              <a:rPr lang="pt-BR" sz="800" b="0" strike="noStrike" spc="-1" dirty="0" err="1">
                <a:solidFill>
                  <a:srgbClr val="000000"/>
                </a:solidFill>
                <a:uFill>
                  <a:solidFill>
                    <a:srgbClr val="FFFFFF"/>
                  </a:solidFill>
                </a:uFill>
                <a:latin typeface="Arial"/>
              </a:rPr>
              <a:t>diagnostics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therapeutics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such</a:t>
            </a:r>
            <a:r>
              <a:rPr lang="pt-BR" sz="800" b="0" strike="noStrike" spc="-1" dirty="0">
                <a:solidFill>
                  <a:srgbClr val="000000"/>
                </a:solidFill>
                <a:uFill>
                  <a:solidFill>
                    <a:srgbClr val="FFFFFF"/>
                  </a:solidFill>
                </a:uFill>
                <a:latin typeface="Arial"/>
              </a:rPr>
              <a:t> as systems for </a:t>
            </a:r>
            <a:r>
              <a:rPr lang="pt-BR" sz="800" b="0" strike="noStrike" spc="-1" dirty="0" err="1">
                <a:solidFill>
                  <a:srgbClr val="000000"/>
                </a:solidFill>
                <a:uFill>
                  <a:solidFill>
                    <a:srgbClr val="FFFFFF"/>
                  </a:solidFill>
                </a:uFill>
                <a:latin typeface="Arial"/>
              </a:rPr>
              <a:t>imaging</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medical </a:t>
            </a:r>
            <a:r>
              <a:rPr lang="pt-BR" sz="800" b="0" strike="noStrike" spc="-1" dirty="0" err="1">
                <a:solidFill>
                  <a:srgbClr val="000000"/>
                </a:solidFill>
                <a:uFill>
                  <a:solidFill>
                    <a:srgbClr val="FFFFFF"/>
                  </a:solidFill>
                </a:uFill>
                <a:latin typeface="Arial"/>
              </a:rPr>
              <a:t>robotics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Consequently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they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work</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closely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with</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professionals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from</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other</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engineering</a:t>
            </a:r>
            <a:r>
              <a:rPr lang="pt-BR" sz="800" b="0" strike="noStrike" spc="-1" dirty="0">
                <a:solidFill>
                  <a:srgbClr val="000000"/>
                </a:solidFill>
                <a:uFill>
                  <a:solidFill>
                    <a:srgbClr val="FFFFFF"/>
                  </a:solidFill>
                </a:uFill>
                <a:latin typeface="Arial"/>
              </a:rPr>
              <a:t> disciplines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basic</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sciences</a:t>
            </a:r>
            <a:r>
              <a:rPr lang="pt-BR" sz="800" b="0" strike="noStrike" spc="-1" dirty="0">
                <a:solidFill>
                  <a:srgbClr val="000000"/>
                </a:solidFill>
                <a:uFill>
                  <a:solidFill>
                    <a:srgbClr val="FFFFFF"/>
                  </a:solidFill>
                </a:uFill>
                <a:latin typeface="Arial"/>
              </a:rPr>
              <a:t> as </a:t>
            </a:r>
            <a:r>
              <a:rPr lang="pt-BR" sz="800" b="0" strike="noStrike" spc="-1" dirty="0" err="1">
                <a:solidFill>
                  <a:srgbClr val="000000"/>
                </a:solidFill>
                <a:uFill>
                  <a:solidFill>
                    <a:srgbClr val="FFFFFF"/>
                  </a:solidFill>
                </a:uFill>
                <a:latin typeface="Arial"/>
              </a:rPr>
              <a:t>well</a:t>
            </a:r>
            <a:r>
              <a:rPr lang="pt-BR" sz="800" b="0" strike="noStrike" spc="-1" dirty="0">
                <a:solidFill>
                  <a:srgbClr val="000000"/>
                </a:solidFill>
                <a:uFill>
                  <a:solidFill>
                    <a:srgbClr val="FFFFFF"/>
                  </a:solidFill>
                </a:uFill>
                <a:latin typeface="Arial"/>
              </a:rPr>
              <a:t> as medical staff like </a:t>
            </a:r>
            <a:r>
              <a:rPr lang="pt-BR" sz="800" b="0" strike="noStrike" spc="-1" dirty="0" err="1">
                <a:solidFill>
                  <a:srgbClr val="000000"/>
                </a:solidFill>
                <a:uFill>
                  <a:solidFill>
                    <a:srgbClr val="FFFFFF"/>
                  </a:solidFill>
                </a:uFill>
                <a:latin typeface="Arial"/>
              </a:rPr>
              <a:t>MDs</a:t>
            </a:r>
            <a:r>
              <a:rPr lang="pt-BR" sz="800" b="0" strike="noStrike" spc="-1" dirty="0">
                <a:solidFill>
                  <a:srgbClr val="000000"/>
                </a:solidFill>
                <a:uFill>
                  <a:solidFill>
                    <a:srgbClr val="FFFFFF"/>
                  </a:solidFill>
                </a:uFill>
                <a:latin typeface="Arial"/>
              </a:rPr>
              <a:t>, nurses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technicians</a:t>
            </a:r>
            <a:r>
              <a:rPr lang="pt-BR" sz="800" b="0" strike="noStrike" spc="-1" dirty="0">
                <a:solidFill>
                  <a:srgbClr val="000000"/>
                </a:solidFill>
                <a:uFill>
                  <a:solidFill>
                    <a:srgbClr val="FFFFFF"/>
                  </a:solidFill>
                </a:uFill>
                <a:latin typeface="Arial"/>
              </a:rPr>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2387743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800" b="0" strike="noStrike" spc="-1" dirty="0" err="1">
                <a:solidFill>
                  <a:srgbClr val="000000"/>
                </a:solidFill>
                <a:uFill>
                  <a:solidFill>
                    <a:srgbClr val="FFFFFF"/>
                  </a:solidFill>
                </a:uFill>
                <a:latin typeface="Arial"/>
              </a:rPr>
              <a:t>Biomedical</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engineering</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is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interdisciplinary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field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of</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study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that</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integrates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knowledge</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of</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engineering</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principles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with</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the</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biomedical</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sciences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Biomedical</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work</a:t>
            </a:r>
            <a:r>
              <a:rPr lang="pt-BR" sz="800" b="0" strike="noStrike" spc="-1" dirty="0">
                <a:solidFill>
                  <a:srgbClr val="000000"/>
                </a:solidFill>
                <a:uFill>
                  <a:solidFill>
                    <a:srgbClr val="FFFFFF"/>
                  </a:solidFill>
                </a:uFill>
                <a:latin typeface="Arial"/>
              </a:rPr>
              <a:t> in </a:t>
            </a:r>
            <a:r>
              <a:rPr lang="pt-BR" sz="800" b="0" strike="noStrike" spc="-1" dirty="0" err="1">
                <a:solidFill>
                  <a:srgbClr val="000000"/>
                </a:solidFill>
                <a:uFill>
                  <a:solidFill>
                    <a:srgbClr val="FFFFFF"/>
                  </a:solidFill>
                </a:uFill>
                <a:latin typeface="Arial"/>
              </a:rPr>
              <a:t>the</a:t>
            </a:r>
            <a:r>
              <a:rPr lang="pt-BR" sz="800" b="0" strike="noStrike" spc="-1" dirty="0">
                <a:solidFill>
                  <a:srgbClr val="000000"/>
                </a:solidFill>
                <a:uFill>
                  <a:solidFill>
                    <a:srgbClr val="FFFFFF"/>
                  </a:solidFill>
                </a:uFill>
                <a:latin typeface="Arial"/>
              </a:rPr>
              <a:t> design, </a:t>
            </a:r>
            <a:r>
              <a:rPr lang="pt-BR" sz="800" b="0" strike="noStrike" spc="-1" dirty="0" err="1">
                <a:solidFill>
                  <a:srgbClr val="000000"/>
                </a:solidFill>
                <a:uFill>
                  <a:solidFill>
                    <a:srgbClr val="FFFFFF"/>
                  </a:solidFill>
                </a:uFill>
                <a:latin typeface="Arial"/>
              </a:rPr>
              <a:t>production</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development</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operation</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maintenance</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of</a:t>
            </a:r>
            <a:r>
              <a:rPr lang="pt-BR" sz="800" b="0" strike="noStrike" spc="-1" dirty="0">
                <a:solidFill>
                  <a:srgbClr val="000000"/>
                </a:solidFill>
                <a:uFill>
                  <a:solidFill>
                    <a:srgbClr val="FFFFFF"/>
                  </a:solidFill>
                </a:uFill>
                <a:latin typeface="Arial"/>
              </a:rPr>
              <a:t> medical devices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systems </a:t>
            </a:r>
            <a:r>
              <a:rPr lang="pt-BR" sz="800" b="0" strike="noStrike" spc="-1" dirty="0" err="1">
                <a:solidFill>
                  <a:srgbClr val="000000"/>
                </a:solidFill>
                <a:uFill>
                  <a:solidFill>
                    <a:srgbClr val="FFFFFF"/>
                  </a:solidFill>
                </a:uFill>
                <a:latin typeface="Arial"/>
              </a:rPr>
              <a:t>used</a:t>
            </a:r>
            <a:r>
              <a:rPr lang="pt-BR" sz="800" b="0" strike="noStrike" spc="-1" dirty="0">
                <a:solidFill>
                  <a:srgbClr val="000000"/>
                </a:solidFill>
                <a:uFill>
                  <a:solidFill>
                    <a:srgbClr val="FFFFFF"/>
                  </a:solidFill>
                </a:uFill>
                <a:latin typeface="Arial"/>
              </a:rPr>
              <a:t> for </a:t>
            </a:r>
            <a:r>
              <a:rPr lang="pt-BR" sz="800" b="0" strike="noStrike" spc="-1" dirty="0" err="1">
                <a:solidFill>
                  <a:srgbClr val="000000"/>
                </a:solidFill>
                <a:uFill>
                  <a:solidFill>
                    <a:srgbClr val="FFFFFF"/>
                  </a:solidFill>
                </a:uFill>
                <a:latin typeface="Arial"/>
              </a:rPr>
              <a:t>diagnostics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therapeutics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such</a:t>
            </a:r>
            <a:r>
              <a:rPr lang="pt-BR" sz="800" b="0" strike="noStrike" spc="-1" dirty="0">
                <a:solidFill>
                  <a:srgbClr val="000000"/>
                </a:solidFill>
                <a:uFill>
                  <a:solidFill>
                    <a:srgbClr val="FFFFFF"/>
                  </a:solidFill>
                </a:uFill>
                <a:latin typeface="Arial"/>
              </a:rPr>
              <a:t> as systems for </a:t>
            </a:r>
            <a:r>
              <a:rPr lang="pt-BR" sz="800" b="0" strike="noStrike" spc="-1" dirty="0" err="1">
                <a:solidFill>
                  <a:srgbClr val="000000"/>
                </a:solidFill>
                <a:uFill>
                  <a:solidFill>
                    <a:srgbClr val="FFFFFF"/>
                  </a:solidFill>
                </a:uFill>
                <a:latin typeface="Arial"/>
              </a:rPr>
              <a:t>imaging</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medical </a:t>
            </a:r>
            <a:r>
              <a:rPr lang="pt-BR" sz="800" b="0" strike="noStrike" spc="-1" dirty="0" err="1">
                <a:solidFill>
                  <a:srgbClr val="000000"/>
                </a:solidFill>
                <a:uFill>
                  <a:solidFill>
                    <a:srgbClr val="FFFFFF"/>
                  </a:solidFill>
                </a:uFill>
                <a:latin typeface="Arial"/>
              </a:rPr>
              <a:t>robotics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Consequently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they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work</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closely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with</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professionals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from</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other</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engineering</a:t>
            </a:r>
            <a:r>
              <a:rPr lang="pt-BR" sz="800" b="0" strike="noStrike" spc="-1" dirty="0">
                <a:solidFill>
                  <a:srgbClr val="000000"/>
                </a:solidFill>
                <a:uFill>
                  <a:solidFill>
                    <a:srgbClr val="FFFFFF"/>
                  </a:solidFill>
                </a:uFill>
                <a:latin typeface="Arial"/>
              </a:rPr>
              <a:t> disciplines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basic</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sciences</a:t>
            </a:r>
            <a:r>
              <a:rPr lang="pt-BR" sz="800" b="0" strike="noStrike" spc="-1" dirty="0">
                <a:solidFill>
                  <a:srgbClr val="000000"/>
                </a:solidFill>
                <a:uFill>
                  <a:solidFill>
                    <a:srgbClr val="FFFFFF"/>
                  </a:solidFill>
                </a:uFill>
                <a:latin typeface="Arial"/>
              </a:rPr>
              <a:t> as </a:t>
            </a:r>
            <a:r>
              <a:rPr lang="pt-BR" sz="800" b="0" strike="noStrike" spc="-1" dirty="0" err="1">
                <a:solidFill>
                  <a:srgbClr val="000000"/>
                </a:solidFill>
                <a:uFill>
                  <a:solidFill>
                    <a:srgbClr val="FFFFFF"/>
                  </a:solidFill>
                </a:uFill>
                <a:latin typeface="Arial"/>
              </a:rPr>
              <a:t>well</a:t>
            </a:r>
            <a:r>
              <a:rPr lang="pt-BR" sz="800" b="0" strike="noStrike" spc="-1" dirty="0">
                <a:solidFill>
                  <a:srgbClr val="000000"/>
                </a:solidFill>
                <a:uFill>
                  <a:solidFill>
                    <a:srgbClr val="FFFFFF"/>
                  </a:solidFill>
                </a:uFill>
                <a:latin typeface="Arial"/>
              </a:rPr>
              <a:t> as medical staff like </a:t>
            </a:r>
            <a:r>
              <a:rPr lang="pt-BR" sz="800" b="0" strike="noStrike" spc="-1" dirty="0" err="1">
                <a:solidFill>
                  <a:srgbClr val="000000"/>
                </a:solidFill>
                <a:uFill>
                  <a:solidFill>
                    <a:srgbClr val="FFFFFF"/>
                  </a:solidFill>
                </a:uFill>
                <a:latin typeface="Arial"/>
              </a:rPr>
              <a:t>MDs</a:t>
            </a:r>
            <a:r>
              <a:rPr lang="pt-BR" sz="800" b="0" strike="noStrike" spc="-1" dirty="0">
                <a:solidFill>
                  <a:srgbClr val="000000"/>
                </a:solidFill>
                <a:uFill>
                  <a:solidFill>
                    <a:srgbClr val="FFFFFF"/>
                  </a:solidFill>
                </a:uFill>
                <a:latin typeface="Arial"/>
              </a:rPr>
              <a:t>, nurses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technicians</a:t>
            </a:r>
            <a:r>
              <a:rPr lang="pt-BR" sz="800" b="0" strike="noStrike" spc="-1" dirty="0">
                <a:solidFill>
                  <a:srgbClr val="000000"/>
                </a:solidFill>
                <a:uFill>
                  <a:solidFill>
                    <a:srgbClr val="FFFFFF"/>
                  </a:solidFill>
                </a:uFill>
                <a:latin typeface="Arial"/>
              </a:rPr>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3744861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800" b="0" strike="noStrike" spc="-1" dirty="0" err="1">
                <a:solidFill>
                  <a:srgbClr val="000000"/>
                </a:solidFill>
                <a:uFill>
                  <a:solidFill>
                    <a:srgbClr val="FFFFFF"/>
                  </a:solidFill>
                </a:uFill>
                <a:latin typeface="Arial"/>
              </a:rPr>
              <a:t>Biomedical</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engineering</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is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interdisciplinary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field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of</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study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that</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integrates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knowledge</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of</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engineering</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principles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with</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the</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biomedical</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sciences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Biomedical</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work</a:t>
            </a:r>
            <a:r>
              <a:rPr lang="pt-BR" sz="800" b="0" strike="noStrike" spc="-1" dirty="0">
                <a:solidFill>
                  <a:srgbClr val="000000"/>
                </a:solidFill>
                <a:uFill>
                  <a:solidFill>
                    <a:srgbClr val="FFFFFF"/>
                  </a:solidFill>
                </a:uFill>
                <a:latin typeface="Arial"/>
              </a:rPr>
              <a:t> in </a:t>
            </a:r>
            <a:r>
              <a:rPr lang="pt-BR" sz="800" b="0" strike="noStrike" spc="-1" dirty="0" err="1">
                <a:solidFill>
                  <a:srgbClr val="000000"/>
                </a:solidFill>
                <a:uFill>
                  <a:solidFill>
                    <a:srgbClr val="FFFFFF"/>
                  </a:solidFill>
                </a:uFill>
                <a:latin typeface="Arial"/>
              </a:rPr>
              <a:t>the</a:t>
            </a:r>
            <a:r>
              <a:rPr lang="pt-BR" sz="800" b="0" strike="noStrike" spc="-1" dirty="0">
                <a:solidFill>
                  <a:srgbClr val="000000"/>
                </a:solidFill>
                <a:uFill>
                  <a:solidFill>
                    <a:srgbClr val="FFFFFF"/>
                  </a:solidFill>
                </a:uFill>
                <a:latin typeface="Arial"/>
              </a:rPr>
              <a:t> design, </a:t>
            </a:r>
            <a:r>
              <a:rPr lang="pt-BR" sz="800" b="0" strike="noStrike" spc="-1" dirty="0" err="1">
                <a:solidFill>
                  <a:srgbClr val="000000"/>
                </a:solidFill>
                <a:uFill>
                  <a:solidFill>
                    <a:srgbClr val="FFFFFF"/>
                  </a:solidFill>
                </a:uFill>
                <a:latin typeface="Arial"/>
              </a:rPr>
              <a:t>production</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development</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operation</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maintenance</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of</a:t>
            </a:r>
            <a:r>
              <a:rPr lang="pt-BR" sz="800" b="0" strike="noStrike" spc="-1" dirty="0">
                <a:solidFill>
                  <a:srgbClr val="000000"/>
                </a:solidFill>
                <a:uFill>
                  <a:solidFill>
                    <a:srgbClr val="FFFFFF"/>
                  </a:solidFill>
                </a:uFill>
                <a:latin typeface="Arial"/>
              </a:rPr>
              <a:t> medical devices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systems </a:t>
            </a:r>
            <a:r>
              <a:rPr lang="pt-BR" sz="800" b="0" strike="noStrike" spc="-1" dirty="0" err="1">
                <a:solidFill>
                  <a:srgbClr val="000000"/>
                </a:solidFill>
                <a:uFill>
                  <a:solidFill>
                    <a:srgbClr val="FFFFFF"/>
                  </a:solidFill>
                </a:uFill>
                <a:latin typeface="Arial"/>
              </a:rPr>
              <a:t>used</a:t>
            </a:r>
            <a:r>
              <a:rPr lang="pt-BR" sz="800" b="0" strike="noStrike" spc="-1" dirty="0">
                <a:solidFill>
                  <a:srgbClr val="000000"/>
                </a:solidFill>
                <a:uFill>
                  <a:solidFill>
                    <a:srgbClr val="FFFFFF"/>
                  </a:solidFill>
                </a:uFill>
                <a:latin typeface="Arial"/>
              </a:rPr>
              <a:t> for </a:t>
            </a:r>
            <a:r>
              <a:rPr lang="pt-BR" sz="800" b="0" strike="noStrike" spc="-1" dirty="0" err="1">
                <a:solidFill>
                  <a:srgbClr val="000000"/>
                </a:solidFill>
                <a:uFill>
                  <a:solidFill>
                    <a:srgbClr val="FFFFFF"/>
                  </a:solidFill>
                </a:uFill>
                <a:latin typeface="Arial"/>
              </a:rPr>
              <a:t>diagnostics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therapeutics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such</a:t>
            </a:r>
            <a:r>
              <a:rPr lang="pt-BR" sz="800" b="0" strike="noStrike" spc="-1" dirty="0">
                <a:solidFill>
                  <a:srgbClr val="000000"/>
                </a:solidFill>
                <a:uFill>
                  <a:solidFill>
                    <a:srgbClr val="FFFFFF"/>
                  </a:solidFill>
                </a:uFill>
                <a:latin typeface="Arial"/>
              </a:rPr>
              <a:t> as systems for </a:t>
            </a:r>
            <a:r>
              <a:rPr lang="pt-BR" sz="800" b="0" strike="noStrike" spc="-1" dirty="0" err="1">
                <a:solidFill>
                  <a:srgbClr val="000000"/>
                </a:solidFill>
                <a:uFill>
                  <a:solidFill>
                    <a:srgbClr val="FFFFFF"/>
                  </a:solidFill>
                </a:uFill>
                <a:latin typeface="Arial"/>
              </a:rPr>
              <a:t>imaging</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medical </a:t>
            </a:r>
            <a:r>
              <a:rPr lang="pt-BR" sz="800" b="0" strike="noStrike" spc="-1" dirty="0" err="1">
                <a:solidFill>
                  <a:srgbClr val="000000"/>
                </a:solidFill>
                <a:uFill>
                  <a:solidFill>
                    <a:srgbClr val="FFFFFF"/>
                  </a:solidFill>
                </a:uFill>
                <a:latin typeface="Arial"/>
              </a:rPr>
              <a:t>robotics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Consequently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they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work</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closely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with</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professionals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from</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other</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engineering</a:t>
            </a:r>
            <a:r>
              <a:rPr lang="pt-BR" sz="800" b="0" strike="noStrike" spc="-1" dirty="0">
                <a:solidFill>
                  <a:srgbClr val="000000"/>
                </a:solidFill>
                <a:uFill>
                  <a:solidFill>
                    <a:srgbClr val="FFFFFF"/>
                  </a:solidFill>
                </a:uFill>
                <a:latin typeface="Arial"/>
              </a:rPr>
              <a:t> disciplines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basic</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sciences</a:t>
            </a:r>
            <a:r>
              <a:rPr lang="pt-BR" sz="800" b="0" strike="noStrike" spc="-1" dirty="0">
                <a:solidFill>
                  <a:srgbClr val="000000"/>
                </a:solidFill>
                <a:uFill>
                  <a:solidFill>
                    <a:srgbClr val="FFFFFF"/>
                  </a:solidFill>
                </a:uFill>
                <a:latin typeface="Arial"/>
              </a:rPr>
              <a:t> as </a:t>
            </a:r>
            <a:r>
              <a:rPr lang="pt-BR" sz="800" b="0" strike="noStrike" spc="-1" dirty="0" err="1">
                <a:solidFill>
                  <a:srgbClr val="000000"/>
                </a:solidFill>
                <a:uFill>
                  <a:solidFill>
                    <a:srgbClr val="FFFFFF"/>
                  </a:solidFill>
                </a:uFill>
                <a:latin typeface="Arial"/>
              </a:rPr>
              <a:t>well</a:t>
            </a:r>
            <a:r>
              <a:rPr lang="pt-BR" sz="800" b="0" strike="noStrike" spc="-1" dirty="0">
                <a:solidFill>
                  <a:srgbClr val="000000"/>
                </a:solidFill>
                <a:uFill>
                  <a:solidFill>
                    <a:srgbClr val="FFFFFF"/>
                  </a:solidFill>
                </a:uFill>
                <a:latin typeface="Arial"/>
              </a:rPr>
              <a:t> as medical staff like </a:t>
            </a:r>
            <a:r>
              <a:rPr lang="pt-BR" sz="800" b="0" strike="noStrike" spc="-1" dirty="0" err="1">
                <a:solidFill>
                  <a:srgbClr val="000000"/>
                </a:solidFill>
                <a:uFill>
                  <a:solidFill>
                    <a:srgbClr val="FFFFFF"/>
                  </a:solidFill>
                </a:uFill>
                <a:latin typeface="Arial"/>
              </a:rPr>
              <a:t>MDs</a:t>
            </a:r>
            <a:r>
              <a:rPr lang="pt-BR" sz="800" b="0" strike="noStrike" spc="-1" dirty="0">
                <a:solidFill>
                  <a:srgbClr val="000000"/>
                </a:solidFill>
                <a:uFill>
                  <a:solidFill>
                    <a:srgbClr val="FFFFFF"/>
                  </a:solidFill>
                </a:uFill>
                <a:latin typeface="Arial"/>
              </a:rPr>
              <a:t>, nurses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technicians</a:t>
            </a:r>
            <a:r>
              <a:rPr lang="pt-BR" sz="800" b="0" strike="noStrike" spc="-1" dirty="0">
                <a:solidFill>
                  <a:srgbClr val="000000"/>
                </a:solidFill>
                <a:uFill>
                  <a:solidFill>
                    <a:srgbClr val="FFFFFF"/>
                  </a:solidFill>
                </a:uFill>
                <a:latin typeface="Arial"/>
              </a:rPr>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1158089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800" b="0" strike="noStrike" spc="-1" dirty="0" err="1">
                <a:solidFill>
                  <a:srgbClr val="000000"/>
                </a:solidFill>
                <a:uFill>
                  <a:solidFill>
                    <a:srgbClr val="FFFFFF"/>
                  </a:solidFill>
                </a:uFill>
                <a:latin typeface="Arial"/>
              </a:rPr>
              <a:t>Biomedical</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engineering</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is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interdisciplinary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field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of</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study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that</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integrates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knowledge</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of</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engineering</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principles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with</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the</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biomedical</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sciences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Biomedical</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work</a:t>
            </a:r>
            <a:r>
              <a:rPr lang="pt-BR" sz="800" b="0" strike="noStrike" spc="-1" dirty="0">
                <a:solidFill>
                  <a:srgbClr val="000000"/>
                </a:solidFill>
                <a:uFill>
                  <a:solidFill>
                    <a:srgbClr val="FFFFFF"/>
                  </a:solidFill>
                </a:uFill>
                <a:latin typeface="Arial"/>
              </a:rPr>
              <a:t> in </a:t>
            </a:r>
            <a:r>
              <a:rPr lang="pt-BR" sz="800" b="0" strike="noStrike" spc="-1" dirty="0" err="1">
                <a:solidFill>
                  <a:srgbClr val="000000"/>
                </a:solidFill>
                <a:uFill>
                  <a:solidFill>
                    <a:srgbClr val="FFFFFF"/>
                  </a:solidFill>
                </a:uFill>
                <a:latin typeface="Arial"/>
              </a:rPr>
              <a:t>the</a:t>
            </a:r>
            <a:r>
              <a:rPr lang="pt-BR" sz="800" b="0" strike="noStrike" spc="-1" dirty="0">
                <a:solidFill>
                  <a:srgbClr val="000000"/>
                </a:solidFill>
                <a:uFill>
                  <a:solidFill>
                    <a:srgbClr val="FFFFFF"/>
                  </a:solidFill>
                </a:uFill>
                <a:latin typeface="Arial"/>
              </a:rPr>
              <a:t> design, </a:t>
            </a:r>
            <a:r>
              <a:rPr lang="pt-BR" sz="800" b="0" strike="noStrike" spc="-1" dirty="0" err="1">
                <a:solidFill>
                  <a:srgbClr val="000000"/>
                </a:solidFill>
                <a:uFill>
                  <a:solidFill>
                    <a:srgbClr val="FFFFFF"/>
                  </a:solidFill>
                </a:uFill>
                <a:latin typeface="Arial"/>
              </a:rPr>
              <a:t>production</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development</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operation</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maintenance</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of</a:t>
            </a:r>
            <a:r>
              <a:rPr lang="pt-BR" sz="800" b="0" strike="noStrike" spc="-1" dirty="0">
                <a:solidFill>
                  <a:srgbClr val="000000"/>
                </a:solidFill>
                <a:uFill>
                  <a:solidFill>
                    <a:srgbClr val="FFFFFF"/>
                  </a:solidFill>
                </a:uFill>
                <a:latin typeface="Arial"/>
              </a:rPr>
              <a:t> medical devices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systems </a:t>
            </a:r>
            <a:r>
              <a:rPr lang="pt-BR" sz="800" b="0" strike="noStrike" spc="-1" dirty="0" err="1">
                <a:solidFill>
                  <a:srgbClr val="000000"/>
                </a:solidFill>
                <a:uFill>
                  <a:solidFill>
                    <a:srgbClr val="FFFFFF"/>
                  </a:solidFill>
                </a:uFill>
                <a:latin typeface="Arial"/>
              </a:rPr>
              <a:t>used</a:t>
            </a:r>
            <a:r>
              <a:rPr lang="pt-BR" sz="800" b="0" strike="noStrike" spc="-1" dirty="0">
                <a:solidFill>
                  <a:srgbClr val="000000"/>
                </a:solidFill>
                <a:uFill>
                  <a:solidFill>
                    <a:srgbClr val="FFFFFF"/>
                  </a:solidFill>
                </a:uFill>
                <a:latin typeface="Arial"/>
              </a:rPr>
              <a:t> for </a:t>
            </a:r>
            <a:r>
              <a:rPr lang="pt-BR" sz="800" b="0" strike="noStrike" spc="-1" dirty="0" err="1">
                <a:solidFill>
                  <a:srgbClr val="000000"/>
                </a:solidFill>
                <a:uFill>
                  <a:solidFill>
                    <a:srgbClr val="FFFFFF"/>
                  </a:solidFill>
                </a:uFill>
                <a:latin typeface="Arial"/>
              </a:rPr>
              <a:t>diagnostics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therapeutics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such</a:t>
            </a:r>
            <a:r>
              <a:rPr lang="pt-BR" sz="800" b="0" strike="noStrike" spc="-1" dirty="0">
                <a:solidFill>
                  <a:srgbClr val="000000"/>
                </a:solidFill>
                <a:uFill>
                  <a:solidFill>
                    <a:srgbClr val="FFFFFF"/>
                  </a:solidFill>
                </a:uFill>
                <a:latin typeface="Arial"/>
              </a:rPr>
              <a:t> as systems for </a:t>
            </a:r>
            <a:r>
              <a:rPr lang="pt-BR" sz="800" b="0" strike="noStrike" spc="-1" dirty="0" err="1">
                <a:solidFill>
                  <a:srgbClr val="000000"/>
                </a:solidFill>
                <a:uFill>
                  <a:solidFill>
                    <a:srgbClr val="FFFFFF"/>
                  </a:solidFill>
                </a:uFill>
                <a:latin typeface="Arial"/>
              </a:rPr>
              <a:t>imaging</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medical </a:t>
            </a:r>
            <a:r>
              <a:rPr lang="pt-BR" sz="800" b="0" strike="noStrike" spc="-1" dirty="0" err="1">
                <a:solidFill>
                  <a:srgbClr val="000000"/>
                </a:solidFill>
                <a:uFill>
                  <a:solidFill>
                    <a:srgbClr val="FFFFFF"/>
                  </a:solidFill>
                </a:uFill>
                <a:latin typeface="Arial"/>
              </a:rPr>
              <a:t>robotics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Consequently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they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work</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closely</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with</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professionals</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from</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other</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engineering</a:t>
            </a:r>
            <a:r>
              <a:rPr lang="pt-BR" sz="800" b="0" strike="noStrike" spc="-1" dirty="0">
                <a:solidFill>
                  <a:srgbClr val="000000"/>
                </a:solidFill>
                <a:uFill>
                  <a:solidFill>
                    <a:srgbClr val="FFFFFF"/>
                  </a:solidFill>
                </a:uFill>
                <a:latin typeface="Arial"/>
              </a:rPr>
              <a:t> disciplines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basic</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sciences</a:t>
            </a:r>
            <a:r>
              <a:rPr lang="pt-BR" sz="800" b="0" strike="noStrike" spc="-1" dirty="0">
                <a:solidFill>
                  <a:srgbClr val="000000"/>
                </a:solidFill>
                <a:uFill>
                  <a:solidFill>
                    <a:srgbClr val="FFFFFF"/>
                  </a:solidFill>
                </a:uFill>
                <a:latin typeface="Arial"/>
              </a:rPr>
              <a:t> as </a:t>
            </a:r>
            <a:r>
              <a:rPr lang="pt-BR" sz="800" b="0" strike="noStrike" spc="-1" dirty="0" err="1">
                <a:solidFill>
                  <a:srgbClr val="000000"/>
                </a:solidFill>
                <a:uFill>
                  <a:solidFill>
                    <a:srgbClr val="FFFFFF"/>
                  </a:solidFill>
                </a:uFill>
                <a:latin typeface="Arial"/>
              </a:rPr>
              <a:t>well</a:t>
            </a:r>
            <a:r>
              <a:rPr lang="pt-BR" sz="800" b="0" strike="noStrike" spc="-1" dirty="0">
                <a:solidFill>
                  <a:srgbClr val="000000"/>
                </a:solidFill>
                <a:uFill>
                  <a:solidFill>
                    <a:srgbClr val="FFFFFF"/>
                  </a:solidFill>
                </a:uFill>
                <a:latin typeface="Arial"/>
              </a:rPr>
              <a:t> as medical staff like </a:t>
            </a:r>
            <a:r>
              <a:rPr lang="pt-BR" sz="800" b="0" strike="noStrike" spc="-1" dirty="0" err="1">
                <a:solidFill>
                  <a:srgbClr val="000000"/>
                </a:solidFill>
                <a:uFill>
                  <a:solidFill>
                    <a:srgbClr val="FFFFFF"/>
                  </a:solidFill>
                </a:uFill>
                <a:latin typeface="Arial"/>
              </a:rPr>
              <a:t>MDs</a:t>
            </a:r>
            <a:r>
              <a:rPr lang="pt-BR" sz="800" b="0" strike="noStrike" spc="-1" dirty="0">
                <a:solidFill>
                  <a:srgbClr val="000000"/>
                </a:solidFill>
                <a:uFill>
                  <a:solidFill>
                    <a:srgbClr val="FFFFFF"/>
                  </a:solidFill>
                </a:uFill>
                <a:latin typeface="Arial"/>
              </a:rPr>
              <a:t>, nurses </a:t>
            </a:r>
            <a:r>
              <a:rPr lang="pt-BR" sz="800" b="0" strike="noStrike" spc="-1" dirty="0" err="1">
                <a:solidFill>
                  <a:srgbClr val="000000"/>
                </a:solidFill>
                <a:uFill>
                  <a:solidFill>
                    <a:srgbClr val="FFFFFF"/>
                  </a:solidFill>
                </a:uFill>
                <a:latin typeface="Arial"/>
              </a:rPr>
              <a:t>and</a:t>
            </a:r>
            <a:r>
              <a:rPr lang="pt-BR" sz="800" b="0" strike="noStrike" spc="-1" dirty="0">
                <a:solidFill>
                  <a:srgbClr val="000000"/>
                </a:solidFill>
                <a:uFill>
                  <a:solidFill>
                    <a:srgbClr val="FFFFFF"/>
                  </a:solidFill>
                </a:uFill>
                <a:latin typeface="Arial"/>
              </a:rPr>
              <a:t> </a:t>
            </a:r>
            <a:r>
              <a:rPr lang="pt-BR" sz="800" b="0" strike="noStrike" spc="-1" dirty="0" err="1">
                <a:solidFill>
                  <a:srgbClr val="000000"/>
                </a:solidFill>
                <a:uFill>
                  <a:solidFill>
                    <a:srgbClr val="FFFFFF"/>
                  </a:solidFill>
                </a:uFill>
                <a:latin typeface="Arial"/>
              </a:rPr>
              <a:t>technicians</a:t>
            </a:r>
            <a:r>
              <a:rPr lang="pt-BR" sz="800" b="0" strike="noStrike" spc="-1" dirty="0">
                <a:solidFill>
                  <a:srgbClr val="000000"/>
                </a:solidFill>
                <a:uFill>
                  <a:solidFill>
                    <a:srgbClr val="FFFFFF"/>
                  </a:solidFill>
                </a:uFill>
                <a:latin typeface="Arial"/>
              </a:rPr>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2095377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pt-BR" sz="1100" b="1" strike="noStrike" spc="-1">
                <a:solidFill>
                  <a:srgbClr val="000000"/>
                </a:solidFill>
                <a:uFill>
                  <a:solidFill>
                    <a:srgbClr val="FFFFFF"/>
                  </a:solidFill>
                </a:uFill>
                <a:latin typeface="Arial"/>
              </a:rPr>
              <a:t>Penicilina</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It's one of the most famous discovery stories in history. In 1928, the Scottish scientist Alexander Fleming noticed a bacteria-filled Petri dish in his laboratory with its lid accidentally ajar. The sample had become contaminated with a mold, and everywhere the mold was, the bacteria was dead. That antibiotic mold turned out to be the fungus Penicillium, and over the next two decades, chemists purified it and developed the drug Penicillin, which fights a huge number of bacterial infections in humans without harming the humans themselves.</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Penicillin was being mass produced and advertised by 1944. This poster attached to a curbside mailbox advised World War II servicemen to take the drug to rid themselves of venereal disease.</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About 1 in 10 people have </a:t>
            </a:r>
            <a:r>
              <a:rPr lang="pt-BR" sz="1100" b="0" u="sng" strike="noStrike" spc="-1">
                <a:solidFill>
                  <a:srgbClr val="000000"/>
                </a:solidFill>
                <a:uFill>
                  <a:solidFill>
                    <a:srgbClr val="FFFFFF"/>
                  </a:solidFill>
                </a:uFill>
                <a:latin typeface="Arial"/>
                <a:hlinkClick r:id="rId3"/>
              </a:rPr>
              <a:t>an allergic reaction to the antibiotic</a:t>
            </a:r>
            <a:r>
              <a:rPr lang="pt-BR" sz="1100" b="0" strike="noStrike" spc="-1">
                <a:solidFill>
                  <a:srgbClr val="000000"/>
                </a:solidFill>
                <a:uFill>
                  <a:solidFill>
                    <a:srgbClr val="FFFFFF"/>
                  </a:solidFill>
                </a:uFill>
                <a:latin typeface="Arial"/>
              </a:rPr>
              <a:t>, according to study published in 2003 in the journal Clinical Reviews in Allergy and Immunology; even so most of those people go on to be able to tolerate the drug, researchers said.</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Contraceptivos</a:t>
            </a:r>
            <a:endParaRPr lang="pt-BR" sz="2000" b="0" strike="noStrike" spc="-1">
              <a:solidFill>
                <a:srgbClr val="000000"/>
              </a:solidFill>
              <a:uFill>
                <a:solidFill>
                  <a:srgbClr val="FFFFFF"/>
                </a:solidFill>
              </a:uFill>
              <a:latin typeface="Arial"/>
            </a:endParaRPr>
          </a:p>
          <a:p>
            <a:pPr marL="139680">
              <a:lnSpc>
                <a:spcPct val="100000"/>
              </a:lnSpc>
            </a:pPr>
            <a:r>
              <a:rPr lang="pt-BR" sz="1100" b="0" strike="noStrike" spc="-1">
                <a:solidFill>
                  <a:srgbClr val="000000"/>
                </a:solidFill>
                <a:uFill>
                  <a:solidFill>
                    <a:srgbClr val="FFFFFF"/>
                  </a:solidFill>
                </a:uFill>
                <a:latin typeface="Arial"/>
              </a:rPr>
              <a:t>Not only have birth control pills, condoms and other forms of contraception sparked a sexual revolution in the developed world by allowing men and women to have sex for leisure rather than procreation, they have also drastically reduced the average number of offspring per woman in countries where they are used. With fewer mouths to feed, modern families have achieved higher standards of living and can provide better for each child. Meanwhile, on the global scale, contraceptives are helping the human population gradually level off; our number will probably stabilize by the end of the century. Certain contraceptives, such as condoms, also curb the spread of sexually transmitted diseases.</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Internet</a:t>
            </a:r>
            <a:endParaRPr lang="pt-BR" sz="2000" b="0" strike="noStrike" spc="-1">
              <a:solidFill>
                <a:srgbClr val="000000"/>
              </a:solidFill>
              <a:uFill>
                <a:solidFill>
                  <a:srgbClr val="FFFFFF"/>
                </a:solidFill>
              </a:uFill>
              <a:latin typeface="Arial"/>
            </a:endParaRPr>
          </a:p>
          <a:p>
            <a:pPr marL="139680">
              <a:lnSpc>
                <a:spcPct val="100000"/>
              </a:lnSpc>
            </a:pPr>
            <a:endParaRPr lang="pt-BR" sz="2000" b="0" strike="noStrike" spc="-1">
              <a:solidFill>
                <a:srgbClr val="000000"/>
              </a:solidFill>
              <a:uFill>
                <a:solidFill>
                  <a:srgbClr val="FFFFFF"/>
                </a:solidFill>
              </a:uFill>
              <a:latin typeface="Arial"/>
            </a:endParaRPr>
          </a:p>
          <a:p>
            <a:pPr>
              <a:lnSpc>
                <a:spcPct val="100000"/>
              </a:lnSpc>
            </a:pPr>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220727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pt-BR" sz="1100" b="1" strike="noStrike" spc="-1">
                <a:solidFill>
                  <a:srgbClr val="000000"/>
                </a:solidFill>
                <a:uFill>
                  <a:solidFill>
                    <a:srgbClr val="FFFFFF"/>
                  </a:solidFill>
                </a:uFill>
                <a:latin typeface="Arial"/>
              </a:rPr>
              <a:t>Penicilina</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It's one of the most famous discovery stories in history. In 1928, the Scottish scientist Alexander Fleming noticed a bacteria-filled Petri dish in his laboratory with its lid accidentally ajar. The sample had become contaminated with a mold, and everywhere the mold was, the bacteria was dead. That antibiotic mold turned out to be the fungus Penicillium, and over the next two decades, chemists purified it and developed the drug Penicillin, which fights a huge number of bacterial infections in humans without harming the humans themselves.</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Penicillin was being mass produced and advertised by 1944. This poster attached to a curbside mailbox advised World War II servicemen to take the drug to rid themselves of venereal disease.</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About 1 in 10 people have </a:t>
            </a:r>
            <a:r>
              <a:rPr lang="pt-BR" sz="1100" b="0" u="sng" strike="noStrike" spc="-1">
                <a:solidFill>
                  <a:srgbClr val="000000"/>
                </a:solidFill>
                <a:uFill>
                  <a:solidFill>
                    <a:srgbClr val="FFFFFF"/>
                  </a:solidFill>
                </a:uFill>
                <a:latin typeface="Arial"/>
                <a:hlinkClick r:id="rId3"/>
              </a:rPr>
              <a:t>an allergic reaction to the antibiotic</a:t>
            </a:r>
            <a:r>
              <a:rPr lang="pt-BR" sz="1100" b="0" strike="noStrike" spc="-1">
                <a:solidFill>
                  <a:srgbClr val="000000"/>
                </a:solidFill>
                <a:uFill>
                  <a:solidFill>
                    <a:srgbClr val="FFFFFF"/>
                  </a:solidFill>
                </a:uFill>
                <a:latin typeface="Arial"/>
              </a:rPr>
              <a:t>, according to study published in 2003 in the journal Clinical Reviews in Allergy and Immunology; even so most of those people go on to be able to tolerate the drug, researchers said.</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Contraceptivos</a:t>
            </a:r>
            <a:endParaRPr lang="pt-BR" sz="2000" b="0" strike="noStrike" spc="-1">
              <a:solidFill>
                <a:srgbClr val="000000"/>
              </a:solidFill>
              <a:uFill>
                <a:solidFill>
                  <a:srgbClr val="FFFFFF"/>
                </a:solidFill>
              </a:uFill>
              <a:latin typeface="Arial"/>
            </a:endParaRPr>
          </a:p>
          <a:p>
            <a:pPr marL="139680">
              <a:lnSpc>
                <a:spcPct val="100000"/>
              </a:lnSpc>
            </a:pPr>
            <a:r>
              <a:rPr lang="pt-BR" sz="1100" b="0" strike="noStrike" spc="-1">
                <a:solidFill>
                  <a:srgbClr val="000000"/>
                </a:solidFill>
                <a:uFill>
                  <a:solidFill>
                    <a:srgbClr val="FFFFFF"/>
                  </a:solidFill>
                </a:uFill>
                <a:latin typeface="Arial"/>
              </a:rPr>
              <a:t>Not only have birth control pills, condoms and other forms of contraception sparked a sexual revolution in the developed world by allowing men and women to have sex for leisure rather than procreation, they have also drastically reduced the average number of offspring per woman in countries where they are used. With fewer mouths to feed, modern families have achieved higher standards of living and can provide better for each child. Meanwhile, on the global scale, contraceptives are helping the human population gradually level off; our number will probably stabilize by the end of the century. Certain contraceptives, such as condoms, also curb the spread of sexually transmitted diseases.</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Internet</a:t>
            </a:r>
            <a:endParaRPr lang="pt-BR" sz="2000" b="0" strike="noStrike" spc="-1">
              <a:solidFill>
                <a:srgbClr val="000000"/>
              </a:solidFill>
              <a:uFill>
                <a:solidFill>
                  <a:srgbClr val="FFFFFF"/>
                </a:solidFill>
              </a:uFill>
              <a:latin typeface="Arial"/>
            </a:endParaRPr>
          </a:p>
          <a:p>
            <a:pPr marL="139680">
              <a:lnSpc>
                <a:spcPct val="100000"/>
              </a:lnSpc>
            </a:pPr>
            <a:endParaRPr lang="pt-BR" sz="2000" b="0" strike="noStrike" spc="-1">
              <a:solidFill>
                <a:srgbClr val="000000"/>
              </a:solidFill>
              <a:uFill>
                <a:solidFill>
                  <a:srgbClr val="FFFFFF"/>
                </a:solidFill>
              </a:uFill>
              <a:latin typeface="Arial"/>
            </a:endParaRPr>
          </a:p>
          <a:p>
            <a:pPr>
              <a:lnSpc>
                <a:spcPct val="100000"/>
              </a:lnSpc>
            </a:pPr>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978913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pt-BR" sz="1100" b="1" strike="noStrike" spc="-1">
                <a:solidFill>
                  <a:srgbClr val="000000"/>
                </a:solidFill>
                <a:uFill>
                  <a:solidFill>
                    <a:srgbClr val="FFFFFF"/>
                  </a:solidFill>
                </a:uFill>
                <a:latin typeface="Arial"/>
              </a:rPr>
              <a:t>Penicilina</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It's one of the most famous discovery stories in history. In 1928, the Scottish scientist Alexander Fleming noticed a bacteria-filled Petri dish in his laboratory with its lid accidentally ajar. The sample had become contaminated with a mold, and everywhere the mold was, the bacteria was dead. That antibiotic mold turned out to be the fungus Penicillium, and over the next two decades, chemists purified it and developed the drug Penicillin, which fights a huge number of bacterial infections in humans without harming the humans themselves.</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Penicillin was being mass produced and advertised by 1944. This poster attached to a curbside mailbox advised World War II servicemen to take the drug to rid themselves of venereal disease.</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About 1 in 10 people have </a:t>
            </a:r>
            <a:r>
              <a:rPr lang="pt-BR" sz="1100" b="0" u="sng" strike="noStrike" spc="-1">
                <a:solidFill>
                  <a:srgbClr val="000000"/>
                </a:solidFill>
                <a:uFill>
                  <a:solidFill>
                    <a:srgbClr val="FFFFFF"/>
                  </a:solidFill>
                </a:uFill>
                <a:latin typeface="Arial"/>
                <a:hlinkClick r:id="rId3"/>
              </a:rPr>
              <a:t>an allergic reaction to the antibiotic</a:t>
            </a:r>
            <a:r>
              <a:rPr lang="pt-BR" sz="1100" b="0" strike="noStrike" spc="-1">
                <a:solidFill>
                  <a:srgbClr val="000000"/>
                </a:solidFill>
                <a:uFill>
                  <a:solidFill>
                    <a:srgbClr val="FFFFFF"/>
                  </a:solidFill>
                </a:uFill>
                <a:latin typeface="Arial"/>
              </a:rPr>
              <a:t>, according to study published in 2003 in the journal Clinical Reviews in Allergy and Immunology; even so most of those people go on to be able to tolerate the drug, researchers said.</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Contraceptivos</a:t>
            </a:r>
            <a:endParaRPr lang="pt-BR" sz="2000" b="0" strike="noStrike" spc="-1">
              <a:solidFill>
                <a:srgbClr val="000000"/>
              </a:solidFill>
              <a:uFill>
                <a:solidFill>
                  <a:srgbClr val="FFFFFF"/>
                </a:solidFill>
              </a:uFill>
              <a:latin typeface="Arial"/>
            </a:endParaRPr>
          </a:p>
          <a:p>
            <a:pPr marL="139680">
              <a:lnSpc>
                <a:spcPct val="100000"/>
              </a:lnSpc>
            </a:pPr>
            <a:r>
              <a:rPr lang="pt-BR" sz="1100" b="0" strike="noStrike" spc="-1">
                <a:solidFill>
                  <a:srgbClr val="000000"/>
                </a:solidFill>
                <a:uFill>
                  <a:solidFill>
                    <a:srgbClr val="FFFFFF"/>
                  </a:solidFill>
                </a:uFill>
                <a:latin typeface="Arial"/>
              </a:rPr>
              <a:t>Not only have birth control pills, condoms and other forms of contraception sparked a sexual revolution in the developed world by allowing men and women to have sex for leisure rather than procreation, they have also drastically reduced the average number of offspring per woman in countries where they are used. With fewer mouths to feed, modern families have achieved higher standards of living and can provide better for each child. Meanwhile, on the global scale, contraceptives are helping the human population gradually level off; our number will probably stabilize by the end of the century. Certain contraceptives, such as condoms, also curb the spread of sexually transmitted diseases.</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Internet</a:t>
            </a:r>
            <a:endParaRPr lang="pt-BR" sz="2000" b="0" strike="noStrike" spc="-1">
              <a:solidFill>
                <a:srgbClr val="000000"/>
              </a:solidFill>
              <a:uFill>
                <a:solidFill>
                  <a:srgbClr val="FFFFFF"/>
                </a:solidFill>
              </a:uFill>
              <a:latin typeface="Arial"/>
            </a:endParaRPr>
          </a:p>
          <a:p>
            <a:pPr marL="139680">
              <a:lnSpc>
                <a:spcPct val="100000"/>
              </a:lnSpc>
            </a:pPr>
            <a:endParaRPr lang="pt-BR" sz="2000" b="0" strike="noStrike" spc="-1">
              <a:solidFill>
                <a:srgbClr val="000000"/>
              </a:solidFill>
              <a:uFill>
                <a:solidFill>
                  <a:srgbClr val="FFFFFF"/>
                </a:solidFill>
              </a:uFill>
              <a:latin typeface="Arial"/>
            </a:endParaRPr>
          </a:p>
          <a:p>
            <a:pPr>
              <a:lnSpc>
                <a:spcPct val="100000"/>
              </a:lnSpc>
            </a:pPr>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1538541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pt-BR" sz="1100" b="1" strike="noStrike" spc="-1">
                <a:solidFill>
                  <a:srgbClr val="000000"/>
                </a:solidFill>
                <a:uFill>
                  <a:solidFill>
                    <a:srgbClr val="FFFFFF"/>
                  </a:solidFill>
                </a:uFill>
                <a:latin typeface="Arial"/>
              </a:rPr>
              <a:t>Penicilina</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It's one of the most famous discovery stories in history. In 1928, the Scottish scientist Alexander Fleming noticed a bacteria-filled Petri dish in his laboratory with its lid accidentally ajar. The sample had become contaminated with a mold, and everywhere the mold was, the bacteria was dead. That antibiotic mold turned out to be the fungus Penicillium, and over the next two decades, chemists purified it and developed the drug Penicillin, which fights a huge number of bacterial infections in humans without harming the humans themselves.</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Penicillin was being mass produced and advertised by 1944. This poster attached to a curbside mailbox advised World War II servicemen to take the drug to rid themselves of venereal disease.</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About 1 in 10 people have </a:t>
            </a:r>
            <a:r>
              <a:rPr lang="pt-BR" sz="1100" b="0" u="sng" strike="noStrike" spc="-1">
                <a:solidFill>
                  <a:srgbClr val="000000"/>
                </a:solidFill>
                <a:uFill>
                  <a:solidFill>
                    <a:srgbClr val="FFFFFF"/>
                  </a:solidFill>
                </a:uFill>
                <a:latin typeface="Arial"/>
                <a:hlinkClick r:id="rId3"/>
              </a:rPr>
              <a:t>an allergic reaction to the antibiotic</a:t>
            </a:r>
            <a:r>
              <a:rPr lang="pt-BR" sz="1100" b="0" strike="noStrike" spc="-1">
                <a:solidFill>
                  <a:srgbClr val="000000"/>
                </a:solidFill>
                <a:uFill>
                  <a:solidFill>
                    <a:srgbClr val="FFFFFF"/>
                  </a:solidFill>
                </a:uFill>
                <a:latin typeface="Arial"/>
              </a:rPr>
              <a:t>, according to study published in 2003 in the journal Clinical Reviews in Allergy and Immunology; even so most of those people go on to be able to tolerate the drug, researchers said.</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Contraceptivos</a:t>
            </a:r>
            <a:endParaRPr lang="pt-BR" sz="2000" b="0" strike="noStrike" spc="-1">
              <a:solidFill>
                <a:srgbClr val="000000"/>
              </a:solidFill>
              <a:uFill>
                <a:solidFill>
                  <a:srgbClr val="FFFFFF"/>
                </a:solidFill>
              </a:uFill>
              <a:latin typeface="Arial"/>
            </a:endParaRPr>
          </a:p>
          <a:p>
            <a:pPr marL="139680">
              <a:lnSpc>
                <a:spcPct val="100000"/>
              </a:lnSpc>
            </a:pPr>
            <a:r>
              <a:rPr lang="pt-BR" sz="1100" b="0" strike="noStrike" spc="-1">
                <a:solidFill>
                  <a:srgbClr val="000000"/>
                </a:solidFill>
                <a:uFill>
                  <a:solidFill>
                    <a:srgbClr val="FFFFFF"/>
                  </a:solidFill>
                </a:uFill>
                <a:latin typeface="Arial"/>
              </a:rPr>
              <a:t>Not only have birth control pills, condoms and other forms of contraception sparked a sexual revolution in the developed world by allowing men and women to have sex for leisure rather than procreation, they have also drastically reduced the average number of offspring per woman in countries where they are used. With fewer mouths to feed, modern families have achieved higher standards of living and can provide better for each child. Meanwhile, on the global scale, contraceptives are helping the human population gradually level off; our number will probably stabilize by the end of the century. Certain contraceptives, such as condoms, also curb the spread of sexually transmitted diseases.</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Internet</a:t>
            </a:r>
            <a:endParaRPr lang="pt-BR" sz="2000" b="0" strike="noStrike" spc="-1">
              <a:solidFill>
                <a:srgbClr val="000000"/>
              </a:solidFill>
              <a:uFill>
                <a:solidFill>
                  <a:srgbClr val="FFFFFF"/>
                </a:solidFill>
              </a:uFill>
              <a:latin typeface="Arial"/>
            </a:endParaRPr>
          </a:p>
          <a:p>
            <a:pPr marL="139680">
              <a:lnSpc>
                <a:spcPct val="100000"/>
              </a:lnSpc>
            </a:pPr>
            <a:endParaRPr lang="pt-BR" sz="2000" b="0" strike="noStrike" spc="-1">
              <a:solidFill>
                <a:srgbClr val="000000"/>
              </a:solidFill>
              <a:uFill>
                <a:solidFill>
                  <a:srgbClr val="FFFFFF"/>
                </a:solidFill>
              </a:uFill>
              <a:latin typeface="Arial"/>
            </a:endParaRPr>
          </a:p>
          <a:p>
            <a:pPr>
              <a:lnSpc>
                <a:spcPct val="100000"/>
              </a:lnSpc>
            </a:pPr>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742374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b="1" dirty="0" err="1"/>
              <a:t>Invenção</a:t>
            </a:r>
            <a:r>
              <a:rPr lang="en-US" b="1" dirty="0"/>
              <a:t> da </a:t>
            </a:r>
            <a:r>
              <a:rPr lang="en-US" b="1" dirty="0" err="1"/>
              <a:t>roda</a:t>
            </a:r>
            <a:r>
              <a:rPr lang="en-US" b="1" dirty="0"/>
              <a:t>:</a:t>
            </a:r>
          </a:p>
          <a:p>
            <a:pPr marL="139700" indent="0">
              <a:buNone/>
            </a:pPr>
            <a:r>
              <a:rPr lang="en-US" dirty="0"/>
              <a:t>Before the invention of the wheel in 3500 B.C., humans were severely limited in how much stuff we could transport over land, and how far. </a:t>
            </a:r>
            <a:r>
              <a:rPr lang="pt-BR" b="1" dirty="0"/>
              <a:t>Invenção do prego</a:t>
            </a:r>
          </a:p>
          <a:p>
            <a:pPr marL="0" lvl="0" indent="0" algn="l" rtl="0">
              <a:spcBef>
                <a:spcPts val="0"/>
              </a:spcBef>
              <a:spcAft>
                <a:spcPts val="0"/>
              </a:spcAft>
              <a:buNone/>
            </a:pPr>
            <a:r>
              <a:rPr lang="en-US" dirty="0"/>
              <a:t>    Without nails, civilization would surely crumble. This key invention dates back more than 2,000 years to the Ancient Roman period, and became possible only after humans developed the ability to cast and shape metal. Previously, wood structures had to be built by interlocking adjacent boards geometrically a much more arduous construction process.</a:t>
            </a:r>
          </a:p>
          <a:p>
            <a:pPr marL="0" lvl="0" indent="0" algn="l" rtl="0">
              <a:spcBef>
                <a:spcPts val="0"/>
              </a:spcBef>
              <a:spcAft>
                <a:spcPts val="0"/>
              </a:spcAft>
              <a:buNone/>
            </a:pPr>
            <a:endParaRPr lang="pt-BR" dirty="0"/>
          </a:p>
          <a:p>
            <a:pPr marL="0" lvl="0" indent="0" algn="l" rtl="0">
              <a:spcBef>
                <a:spcPts val="0"/>
              </a:spcBef>
              <a:spcAft>
                <a:spcPts val="0"/>
              </a:spcAft>
              <a:buNone/>
            </a:pPr>
            <a:r>
              <a:rPr lang="pt-BR" b="1" dirty="0"/>
              <a:t>Invenção do compasso</a:t>
            </a:r>
          </a:p>
          <a:p>
            <a:pPr marL="0" lvl="0" indent="0" algn="l" rtl="0">
              <a:spcBef>
                <a:spcPts val="0"/>
              </a:spcBef>
              <a:spcAft>
                <a:spcPts val="0"/>
              </a:spcAft>
              <a:buNone/>
            </a:pPr>
            <a:r>
              <a:rPr lang="en-US" dirty="0"/>
              <a:t>The Chinese invented the first compass sometime between the 9th and 11th century; The compass enabled mariners to navigate safely far from land, increasing sea trade and contributing to the Age of Discovery.</a:t>
            </a:r>
          </a:p>
          <a:p>
            <a:pPr marL="0" lvl="0" indent="0" algn="l" rtl="0">
              <a:spcBef>
                <a:spcPts val="0"/>
              </a:spcBef>
              <a:spcAft>
                <a:spcPts val="0"/>
              </a:spcAft>
              <a:buNone/>
            </a:pP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3370158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0"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pt-BR" sz="1100" b="1" strike="noStrike" spc="-1">
                <a:solidFill>
                  <a:srgbClr val="000000"/>
                </a:solidFill>
                <a:uFill>
                  <a:solidFill>
                    <a:srgbClr val="FFFFFF"/>
                  </a:solidFill>
                </a:uFill>
                <a:latin typeface="Arial"/>
              </a:rPr>
              <a:t>Penicilina</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It's one of the most famous discovery stories in history. In 1928, the Scottish scientist Alexander Fleming noticed a bacteria-filled Petri dish in his laboratory with its lid accidentally ajar. The sample had become contaminated with a mold, and everywhere the mold was, the bacteria was dead. That antibiotic mold turned out to be the fungus Penicillium, and over the next two decades, chemists purified it and developed the drug Penicillin, which fights a huge number of bacterial infections in humans without harming the humans themselves.</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Penicillin was being mass produced and advertised by 1944. This poster attached to a curbside mailbox advised World War II servicemen to take the drug to rid themselves of venereal disease.</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About 1 in 10 people have </a:t>
            </a:r>
            <a:r>
              <a:rPr lang="pt-BR" sz="1100" b="0" u="sng" strike="noStrike" spc="-1">
                <a:solidFill>
                  <a:srgbClr val="000000"/>
                </a:solidFill>
                <a:uFill>
                  <a:solidFill>
                    <a:srgbClr val="FFFFFF"/>
                  </a:solidFill>
                </a:uFill>
                <a:latin typeface="Arial"/>
                <a:hlinkClick r:id="rId3"/>
              </a:rPr>
              <a:t>an allergic reaction to the antibiotic</a:t>
            </a:r>
            <a:r>
              <a:rPr lang="pt-BR" sz="1100" b="0" strike="noStrike" spc="-1">
                <a:solidFill>
                  <a:srgbClr val="000000"/>
                </a:solidFill>
                <a:uFill>
                  <a:solidFill>
                    <a:srgbClr val="FFFFFF"/>
                  </a:solidFill>
                </a:uFill>
                <a:latin typeface="Arial"/>
              </a:rPr>
              <a:t>, according to study published in 2003 in the journal Clinical Reviews in Allergy and Immunology; even so most of those people go on to be able to tolerate the drug, researchers said.</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Contraceptivos</a:t>
            </a:r>
            <a:endParaRPr lang="pt-BR" sz="2000" b="0" strike="noStrike" spc="-1">
              <a:solidFill>
                <a:srgbClr val="000000"/>
              </a:solidFill>
              <a:uFill>
                <a:solidFill>
                  <a:srgbClr val="FFFFFF"/>
                </a:solidFill>
              </a:uFill>
              <a:latin typeface="Arial"/>
            </a:endParaRPr>
          </a:p>
          <a:p>
            <a:pPr marL="139680">
              <a:lnSpc>
                <a:spcPct val="100000"/>
              </a:lnSpc>
            </a:pPr>
            <a:r>
              <a:rPr lang="pt-BR" sz="1100" b="0" strike="noStrike" spc="-1">
                <a:solidFill>
                  <a:srgbClr val="000000"/>
                </a:solidFill>
                <a:uFill>
                  <a:solidFill>
                    <a:srgbClr val="FFFFFF"/>
                  </a:solidFill>
                </a:uFill>
                <a:latin typeface="Arial"/>
              </a:rPr>
              <a:t>Not only have birth control pills, condoms and other forms of contraception sparked a sexual revolution in the developed world by allowing men and women to have sex for leisure rather than procreation, they have also drastically reduced the average number of offspring per woman in countries where they are used. With fewer mouths to feed, modern families have achieved higher standards of living and can provide better for each child. Meanwhile, on the global scale, contraceptives are helping the human population gradually level off; our number will probably stabilize by the end of the century. Certain contraceptives, such as condoms, also curb the spread of sexually transmitted diseases.</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Internet</a:t>
            </a:r>
            <a:endParaRPr lang="pt-BR" sz="2000" b="0" strike="noStrike" spc="-1">
              <a:solidFill>
                <a:srgbClr val="000000"/>
              </a:solidFill>
              <a:uFill>
                <a:solidFill>
                  <a:srgbClr val="FFFFFF"/>
                </a:solidFill>
              </a:uFill>
              <a:latin typeface="Arial"/>
            </a:endParaRPr>
          </a:p>
          <a:p>
            <a:pPr marL="139680">
              <a:lnSpc>
                <a:spcPct val="100000"/>
              </a:lnSpc>
            </a:pPr>
            <a:endParaRPr lang="pt-BR" sz="2000" b="0" strike="noStrike" spc="-1">
              <a:solidFill>
                <a:srgbClr val="000000"/>
              </a:solidFill>
              <a:uFill>
                <a:solidFill>
                  <a:srgbClr val="FFFFFF"/>
                </a:solidFill>
              </a:uFill>
              <a:latin typeface="Arial"/>
            </a:endParaRPr>
          </a:p>
          <a:p>
            <a:pPr>
              <a:lnSpc>
                <a:spcPct val="100000"/>
              </a:lnSpc>
            </a:pPr>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468583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2"/>
        <p:cNvGrpSpPr/>
        <p:nvPr/>
      </p:nvGrpSpPr>
      <p:grpSpPr>
        <a:xfrm>
          <a:off x="0" y="0"/>
          <a:ext cx="0" cy="0"/>
          <a:chOff x="0" y="0"/>
          <a:chExt cx="0" cy="0"/>
        </a:xfrm>
      </p:grpSpPr>
      <p:sp>
        <p:nvSpPr>
          <p:cNvPr id="3833" name="Google Shape;383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4" name="Google Shape;383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456633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0"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pt-BR" sz="1100" b="1" strike="noStrike" spc="-1">
                <a:solidFill>
                  <a:srgbClr val="000000"/>
                </a:solidFill>
                <a:uFill>
                  <a:solidFill>
                    <a:srgbClr val="FFFFFF"/>
                  </a:solidFill>
                </a:uFill>
                <a:latin typeface="Arial"/>
              </a:rPr>
              <a:t>Penicilina</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It's one of the most famous discovery stories in history. In 1928, the Scottish scientist Alexander Fleming noticed a bacteria-filled Petri dish in his laboratory with its lid accidentally ajar. The sample had become contaminated with a mold, and everywhere the mold was, the bacteria was dead. That antibiotic mold turned out to be the fungus Penicillium, and over the next two decades, chemists purified it and developed the drug Penicillin, which fights a huge number of bacterial infections in humans without harming the humans themselves.</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Penicillin was being mass produced and advertised by 1944. This poster attached to a curbside mailbox advised World War II servicemen to take the drug to rid themselves of venereal disease.</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About 1 in 10 people have </a:t>
            </a:r>
            <a:r>
              <a:rPr lang="pt-BR" sz="1100" b="0" u="sng" strike="noStrike" spc="-1">
                <a:solidFill>
                  <a:srgbClr val="000000"/>
                </a:solidFill>
                <a:uFill>
                  <a:solidFill>
                    <a:srgbClr val="FFFFFF"/>
                  </a:solidFill>
                </a:uFill>
                <a:latin typeface="Arial"/>
                <a:hlinkClick r:id="rId3"/>
              </a:rPr>
              <a:t>an allergic reaction to the antibiotic</a:t>
            </a:r>
            <a:r>
              <a:rPr lang="pt-BR" sz="1100" b="0" strike="noStrike" spc="-1">
                <a:solidFill>
                  <a:srgbClr val="000000"/>
                </a:solidFill>
                <a:uFill>
                  <a:solidFill>
                    <a:srgbClr val="FFFFFF"/>
                  </a:solidFill>
                </a:uFill>
                <a:latin typeface="Arial"/>
              </a:rPr>
              <a:t>, according to study published in 2003 in the journal Clinical Reviews in Allergy and Immunology; even so most of those people go on to be able to tolerate the drug, researchers said.</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Contraceptivos</a:t>
            </a:r>
            <a:endParaRPr lang="pt-BR" sz="2000" b="0" strike="noStrike" spc="-1">
              <a:solidFill>
                <a:srgbClr val="000000"/>
              </a:solidFill>
              <a:uFill>
                <a:solidFill>
                  <a:srgbClr val="FFFFFF"/>
                </a:solidFill>
              </a:uFill>
              <a:latin typeface="Arial"/>
            </a:endParaRPr>
          </a:p>
          <a:p>
            <a:pPr marL="139680">
              <a:lnSpc>
                <a:spcPct val="100000"/>
              </a:lnSpc>
            </a:pPr>
            <a:r>
              <a:rPr lang="pt-BR" sz="1100" b="0" strike="noStrike" spc="-1">
                <a:solidFill>
                  <a:srgbClr val="000000"/>
                </a:solidFill>
                <a:uFill>
                  <a:solidFill>
                    <a:srgbClr val="FFFFFF"/>
                  </a:solidFill>
                </a:uFill>
                <a:latin typeface="Arial"/>
              </a:rPr>
              <a:t>Not only have birth control pills, condoms and other forms of contraception sparked a sexual revolution in the developed world by allowing men and women to have sex for leisure rather than procreation, they have also drastically reduced the average number of offspring per woman in countries where they are used. With fewer mouths to feed, modern families have achieved higher standards of living and can provide better for each child. Meanwhile, on the global scale, contraceptives are helping the human population gradually level off; our number will probably stabilize by the end of the century. Certain contraceptives, such as condoms, also curb the spread of sexually transmitted diseases.</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Internet</a:t>
            </a:r>
            <a:endParaRPr lang="pt-BR" sz="2000" b="0" strike="noStrike" spc="-1">
              <a:solidFill>
                <a:srgbClr val="000000"/>
              </a:solidFill>
              <a:uFill>
                <a:solidFill>
                  <a:srgbClr val="FFFFFF"/>
                </a:solidFill>
              </a:uFill>
              <a:latin typeface="Arial"/>
            </a:endParaRPr>
          </a:p>
          <a:p>
            <a:pPr marL="139680">
              <a:lnSpc>
                <a:spcPct val="100000"/>
              </a:lnSpc>
            </a:pPr>
            <a:endParaRPr lang="pt-BR" sz="2000" b="0" strike="noStrike" spc="-1">
              <a:solidFill>
                <a:srgbClr val="000000"/>
              </a:solidFill>
              <a:uFill>
                <a:solidFill>
                  <a:srgbClr val="FFFFFF"/>
                </a:solidFill>
              </a:uFill>
              <a:latin typeface="Arial"/>
            </a:endParaRPr>
          </a:p>
          <a:p>
            <a:pPr>
              <a:lnSpc>
                <a:spcPct val="100000"/>
              </a:lnSpc>
            </a:pPr>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2344025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0"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pt-BR" sz="1100" b="1" strike="noStrike" spc="-1">
                <a:solidFill>
                  <a:srgbClr val="000000"/>
                </a:solidFill>
                <a:uFill>
                  <a:solidFill>
                    <a:srgbClr val="FFFFFF"/>
                  </a:solidFill>
                </a:uFill>
                <a:latin typeface="Arial"/>
              </a:rPr>
              <a:t>Penicilina</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It's one of the most famous discovery stories in history. In 1928, the Scottish scientist Alexander Fleming noticed a bacteria-filled Petri dish in his laboratory with its lid accidentally ajar. The sample had become contaminated with a mold, and everywhere the mold was, the bacteria was dead. That antibiotic mold turned out to be the fungus Penicillium, and over the next two decades, chemists purified it and developed the drug Penicillin, which fights a huge number of bacterial infections in humans without harming the humans themselves.</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Penicillin was being mass produced and advertised by 1944. This poster attached to a curbside mailbox advised World War II servicemen to take the drug to rid themselves of venereal disease.</a:t>
            </a:r>
            <a:endParaRPr lang="pt-BR" sz="2000" b="0" strike="noStrike" spc="-1">
              <a:solidFill>
                <a:srgbClr val="000000"/>
              </a:solidFill>
              <a:uFill>
                <a:solidFill>
                  <a:srgbClr val="FFFFFF"/>
                </a:solidFill>
              </a:uFill>
              <a:latin typeface="Arial"/>
            </a:endParaRPr>
          </a:p>
          <a:p>
            <a:pPr marL="457200" indent="-317160">
              <a:lnSpc>
                <a:spcPct val="100000"/>
              </a:lnSpc>
              <a:buClr>
                <a:srgbClr val="000000"/>
              </a:buClr>
              <a:buFont typeface="Wingdings" charset="2"/>
              <a:buChar char=""/>
            </a:pPr>
            <a:r>
              <a:rPr lang="pt-BR" sz="1100" b="0" strike="noStrike" spc="-1">
                <a:solidFill>
                  <a:srgbClr val="000000"/>
                </a:solidFill>
                <a:uFill>
                  <a:solidFill>
                    <a:srgbClr val="FFFFFF"/>
                  </a:solidFill>
                </a:uFill>
                <a:latin typeface="Arial"/>
              </a:rPr>
              <a:t>About 1 in 10 people have </a:t>
            </a:r>
            <a:r>
              <a:rPr lang="pt-BR" sz="1100" b="0" u="sng" strike="noStrike" spc="-1">
                <a:solidFill>
                  <a:srgbClr val="000000"/>
                </a:solidFill>
                <a:uFill>
                  <a:solidFill>
                    <a:srgbClr val="FFFFFF"/>
                  </a:solidFill>
                </a:uFill>
                <a:latin typeface="Arial"/>
                <a:hlinkClick r:id="rId3"/>
              </a:rPr>
              <a:t>an allergic reaction to the antibiotic</a:t>
            </a:r>
            <a:r>
              <a:rPr lang="pt-BR" sz="1100" b="0" strike="noStrike" spc="-1">
                <a:solidFill>
                  <a:srgbClr val="000000"/>
                </a:solidFill>
                <a:uFill>
                  <a:solidFill>
                    <a:srgbClr val="FFFFFF"/>
                  </a:solidFill>
                </a:uFill>
                <a:latin typeface="Arial"/>
              </a:rPr>
              <a:t>, according to study published in 2003 in the journal Clinical Reviews in Allergy and Immunology; even so most of those people go on to be able to tolerate the drug, researchers said.</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Contraceptivos</a:t>
            </a:r>
            <a:endParaRPr lang="pt-BR" sz="2000" b="0" strike="noStrike" spc="-1">
              <a:solidFill>
                <a:srgbClr val="000000"/>
              </a:solidFill>
              <a:uFill>
                <a:solidFill>
                  <a:srgbClr val="FFFFFF"/>
                </a:solidFill>
              </a:uFill>
              <a:latin typeface="Arial"/>
            </a:endParaRPr>
          </a:p>
          <a:p>
            <a:pPr marL="139680">
              <a:lnSpc>
                <a:spcPct val="100000"/>
              </a:lnSpc>
            </a:pPr>
            <a:r>
              <a:rPr lang="pt-BR" sz="1100" b="0" strike="noStrike" spc="-1">
                <a:solidFill>
                  <a:srgbClr val="000000"/>
                </a:solidFill>
                <a:uFill>
                  <a:solidFill>
                    <a:srgbClr val="FFFFFF"/>
                  </a:solidFill>
                </a:uFill>
                <a:latin typeface="Arial"/>
              </a:rPr>
              <a:t>Not only have birth control pills, condoms and other forms of contraception sparked a sexual revolution in the developed world by allowing men and women to have sex for leisure rather than procreation, they have also drastically reduced the average number of offspring per woman in countries where they are used. With fewer mouths to feed, modern families have achieved higher standards of living and can provide better for each child. Meanwhile, on the global scale, contraceptives are helping the human population gradually level off; our number will probably stabilize by the end of the century. Certain contraceptives, such as condoms, also curb the spread of sexually transmitted diseases.</a:t>
            </a:r>
            <a:endParaRPr lang="pt-BR" sz="2000" b="0" strike="noStrike" spc="-1">
              <a:solidFill>
                <a:srgbClr val="000000"/>
              </a:solidFill>
              <a:uFill>
                <a:solidFill>
                  <a:srgbClr val="FFFFFF"/>
                </a:solidFill>
              </a:uFill>
              <a:latin typeface="Arial"/>
            </a:endParaRPr>
          </a:p>
          <a:p>
            <a:pPr marL="139680">
              <a:lnSpc>
                <a:spcPct val="100000"/>
              </a:lnSpc>
            </a:pPr>
            <a:r>
              <a:rPr lang="pt-BR" sz="1100" b="1" strike="noStrike" spc="-1">
                <a:solidFill>
                  <a:srgbClr val="000000"/>
                </a:solidFill>
                <a:uFill>
                  <a:solidFill>
                    <a:srgbClr val="FFFFFF"/>
                  </a:solidFill>
                </a:uFill>
                <a:latin typeface="Arial"/>
              </a:rPr>
              <a:t>Internet</a:t>
            </a:r>
            <a:endParaRPr lang="pt-BR" sz="2000" b="0" strike="noStrike" spc="-1">
              <a:solidFill>
                <a:srgbClr val="000000"/>
              </a:solidFill>
              <a:uFill>
                <a:solidFill>
                  <a:srgbClr val="FFFFFF"/>
                </a:solidFill>
              </a:uFill>
              <a:latin typeface="Arial"/>
            </a:endParaRPr>
          </a:p>
          <a:p>
            <a:pPr marL="139680">
              <a:lnSpc>
                <a:spcPct val="100000"/>
              </a:lnSpc>
            </a:pPr>
            <a:endParaRPr lang="pt-BR" sz="2000" b="0" strike="noStrike" spc="-1">
              <a:solidFill>
                <a:srgbClr val="000000"/>
              </a:solidFill>
              <a:uFill>
                <a:solidFill>
                  <a:srgbClr val="FFFFFF"/>
                </a:solidFill>
              </a:uFill>
              <a:latin typeface="Arial"/>
            </a:endParaRPr>
          </a:p>
          <a:p>
            <a:pPr>
              <a:lnSpc>
                <a:spcPct val="100000"/>
              </a:lnSpc>
            </a:pPr>
            <a:endParaRPr lang="pt-BR"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21440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pt-BR" dirty="0"/>
          </a:p>
          <a:p>
            <a:pPr marL="0" lvl="0" indent="0" algn="l" rtl="0">
              <a:spcBef>
                <a:spcPts val="0"/>
              </a:spcBef>
              <a:spcAft>
                <a:spcPts val="0"/>
              </a:spcAft>
              <a:buNone/>
            </a:pPr>
            <a:r>
              <a:rPr lang="pt-BR" b="1" dirty="0"/>
              <a:t>Invenção da prensa de impressão</a:t>
            </a:r>
          </a:p>
          <a:p>
            <a:pPr marL="0" lvl="0" indent="0" algn="l" rtl="0">
              <a:spcBef>
                <a:spcPts val="0"/>
              </a:spcBef>
              <a:spcAft>
                <a:spcPts val="0"/>
              </a:spcAft>
              <a:buNone/>
            </a:pPr>
            <a:r>
              <a:rPr lang="en-US" dirty="0"/>
              <a:t>With this movable type process, printing presses exponentially increased the speed with which book copies could be made, and thus they led to the rapid and widespread dissemination of knowledge for the first time in history. Twenty million volumes had been printed in Western Europe by 1500.</a:t>
            </a:r>
            <a:endParaRPr lang="pt-BR" dirty="0"/>
          </a:p>
          <a:p>
            <a:pPr marL="0" lvl="0" indent="0" algn="l" rtl="0">
              <a:spcBef>
                <a:spcPts val="0"/>
              </a:spcBef>
              <a:spcAft>
                <a:spcPts val="0"/>
              </a:spcAft>
              <a:buNone/>
            </a:pP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19006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t>Penicilina</a:t>
            </a:r>
          </a:p>
          <a:p>
            <a:r>
              <a:rPr lang="en-US" dirty="0"/>
              <a:t>It's one of the most famous discovery stories in history. In 1928, the Scottish scientist Alexander Fleming noticed a bacteria-filled Petri dish in his laboratory with its lid accidentally ajar. The sample had become contaminated with a mold, and everywhere the mold was, the bacteria was dead. That antibiotic mold turned out to be the fungus </a:t>
            </a:r>
            <a:r>
              <a:rPr lang="en-US" dirty="0" err="1"/>
              <a:t>Penicillium</a:t>
            </a:r>
            <a:r>
              <a:rPr lang="en-US" dirty="0"/>
              <a:t>, and over the next two decades, chemists purified it and developed the drug Penicillin, which fights a huge number of bacterial infections in humans without harming the humans themselves.</a:t>
            </a:r>
          </a:p>
          <a:p>
            <a:r>
              <a:rPr lang="en-US" dirty="0"/>
              <a:t>Penicillin was being mass produced and advertised by 1944. This poster attached to a curbside mailbox advised World War II servicemen to take the drug to rid themselves of venereal disease.</a:t>
            </a:r>
          </a:p>
          <a:p>
            <a:r>
              <a:rPr lang="en-US" dirty="0"/>
              <a:t>About 1 in 10 people have </a:t>
            </a:r>
            <a:r>
              <a:rPr lang="en-US" dirty="0">
                <a:hlinkClick r:id="rId3"/>
              </a:rPr>
              <a:t>an allergic reaction to the antibiotic</a:t>
            </a:r>
            <a:r>
              <a:rPr lang="en-US" dirty="0"/>
              <a:t>, according to study published in 2003 in the journal Clinical Reviews in Allergy and Immunology; even so most of those people go on to be able to tolerate the drug, researchers said.</a:t>
            </a:r>
          </a:p>
          <a:p>
            <a:pPr marL="139700" indent="0">
              <a:buNone/>
            </a:pPr>
            <a:r>
              <a:rPr lang="pt-BR" b="1" dirty="0"/>
              <a:t>Contraceptivos</a:t>
            </a:r>
          </a:p>
          <a:p>
            <a:pPr marL="139700" indent="0">
              <a:buNone/>
            </a:pPr>
            <a:r>
              <a:rPr lang="en-US" dirty="0"/>
              <a:t>Not only have birth control pills, condoms and other forms of contraception sparked a sexual revolution in the developed world by allowing men and women to have sex for leisure rather than procreation, they have also drastically reduced the average number of offspring per woman in countries where they are used. With fewer mouths to feed, modern families have achieved higher standards of living and can provide better for each child. Meanwhile, on the global scale, contraceptives are helping the human population gradually level off; our number will probably stabilize by the end of the century. Certain contraceptives, such as condoms, also curb the spread of sexually transmitted diseases.</a:t>
            </a:r>
          </a:p>
          <a:p>
            <a:pPr marL="139700" indent="0">
              <a:buNone/>
            </a:pPr>
            <a:r>
              <a:rPr lang="pt-BR" b="1" dirty="0"/>
              <a:t>Internet</a:t>
            </a:r>
          </a:p>
        </p:txBody>
      </p:sp>
    </p:spTree>
    <p:extLst>
      <p:ext uri="{BB962C8B-B14F-4D97-AF65-F5344CB8AC3E}">
        <p14:creationId xmlns:p14="http://schemas.microsoft.com/office/powerpoint/2010/main" xmlns="" val="1344026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t>Penicilina</a:t>
            </a:r>
          </a:p>
          <a:p>
            <a:r>
              <a:rPr lang="en-US" dirty="0"/>
              <a:t>It's one of the most famous discovery stories in history. In 1928, the Scottish scientist Alexander Fleming noticed a bacteria-filled Petri dish in his laboratory with its lid accidentally ajar. The sample had become contaminated with a mold, and everywhere the mold was, the bacteria was dead. That antibiotic mold turned out to be the fungus </a:t>
            </a:r>
            <a:r>
              <a:rPr lang="en-US" dirty="0" err="1"/>
              <a:t>Penicillium</a:t>
            </a:r>
            <a:r>
              <a:rPr lang="en-US" dirty="0"/>
              <a:t>, and over the next two decades, chemists purified it and developed the drug Penicillin, which fights a huge number of bacterial infections in humans without harming the humans themselves.</a:t>
            </a:r>
          </a:p>
          <a:p>
            <a:r>
              <a:rPr lang="en-US" dirty="0"/>
              <a:t>Penicillin was being mass produced and advertised by 1944. This poster attached to a curbside mailbox advised World War II servicemen to take the drug to rid themselves of venereal disease.</a:t>
            </a:r>
          </a:p>
          <a:p>
            <a:r>
              <a:rPr lang="en-US" dirty="0"/>
              <a:t>About 1 in 10 people have </a:t>
            </a:r>
            <a:r>
              <a:rPr lang="en-US" dirty="0">
                <a:hlinkClick r:id="rId3"/>
              </a:rPr>
              <a:t>an allergic reaction to the antibiotic</a:t>
            </a:r>
            <a:r>
              <a:rPr lang="en-US" dirty="0"/>
              <a:t>, according to study published in 2003 in the journal Clinical Reviews in Allergy and Immunology; even so most of those people go on to be able to tolerate the drug, researchers said.</a:t>
            </a:r>
          </a:p>
          <a:p>
            <a:pPr marL="139700" indent="0">
              <a:buNone/>
            </a:pPr>
            <a:r>
              <a:rPr lang="pt-BR" b="1" dirty="0"/>
              <a:t>Contraceptivos</a:t>
            </a:r>
          </a:p>
          <a:p>
            <a:pPr marL="139700" indent="0">
              <a:buNone/>
            </a:pPr>
            <a:r>
              <a:rPr lang="en-US" dirty="0"/>
              <a:t>Not only have birth control pills, condoms and other forms of contraception sparked a sexual revolution in the developed world by allowing men and women to have sex for leisure rather than procreation, they have also drastically reduced the average number of offspring per woman in countries where they are used. With fewer mouths to feed, modern families have achieved higher standards of living and can provide better for each child. Meanwhile, on the global scale, contraceptives are helping the human population gradually level off; our number will probably stabilize by the end of the century. Certain contraceptives, such as condoms, also curb the spread of sexually transmitted diseases.</a:t>
            </a:r>
          </a:p>
          <a:p>
            <a:pPr marL="139700" indent="0">
              <a:buNone/>
            </a:pPr>
            <a:r>
              <a:rPr lang="pt-BR" b="1" dirty="0"/>
              <a:t>Internet</a:t>
            </a:r>
          </a:p>
          <a:p>
            <a:pPr marL="139700" indent="0">
              <a:buNone/>
            </a:pPr>
            <a:endParaRPr lang="en-US" b="1"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127778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82957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770710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3B55"/>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noAutofit/>
          </a:bodyPr>
          <a:lstStyle>
            <a:lvl1pPr lvl="0">
              <a:spcBef>
                <a:spcPts val="0"/>
              </a:spcBef>
              <a:spcAft>
                <a:spcPts val="0"/>
              </a:spcAft>
              <a:buClr>
                <a:srgbClr val="80BFB7"/>
              </a:buClr>
              <a:buSzPts val="6000"/>
              <a:buNone/>
              <a:defRPr sz="6000">
                <a:solidFill>
                  <a:srgbClr val="80BFB7"/>
                </a:solidFill>
              </a:defRPr>
            </a:lvl1pPr>
            <a:lvl2pPr lvl="1">
              <a:spcBef>
                <a:spcPts val="0"/>
              </a:spcBef>
              <a:spcAft>
                <a:spcPts val="0"/>
              </a:spcAft>
              <a:buClr>
                <a:srgbClr val="80BFB7"/>
              </a:buClr>
              <a:buSzPts val="6000"/>
              <a:buNone/>
              <a:defRPr sz="6000">
                <a:solidFill>
                  <a:srgbClr val="80BFB7"/>
                </a:solidFill>
              </a:defRPr>
            </a:lvl2pPr>
            <a:lvl3pPr lvl="2">
              <a:spcBef>
                <a:spcPts val="0"/>
              </a:spcBef>
              <a:spcAft>
                <a:spcPts val="0"/>
              </a:spcAft>
              <a:buClr>
                <a:srgbClr val="80BFB7"/>
              </a:buClr>
              <a:buSzPts val="6000"/>
              <a:buNone/>
              <a:defRPr sz="6000">
                <a:solidFill>
                  <a:srgbClr val="80BFB7"/>
                </a:solidFill>
              </a:defRPr>
            </a:lvl3pPr>
            <a:lvl4pPr lvl="3">
              <a:spcBef>
                <a:spcPts val="0"/>
              </a:spcBef>
              <a:spcAft>
                <a:spcPts val="0"/>
              </a:spcAft>
              <a:buClr>
                <a:srgbClr val="80BFB7"/>
              </a:buClr>
              <a:buSzPts val="6000"/>
              <a:buNone/>
              <a:defRPr sz="6000">
                <a:solidFill>
                  <a:srgbClr val="80BFB7"/>
                </a:solidFill>
              </a:defRPr>
            </a:lvl4pPr>
            <a:lvl5pPr lvl="4">
              <a:spcBef>
                <a:spcPts val="0"/>
              </a:spcBef>
              <a:spcAft>
                <a:spcPts val="0"/>
              </a:spcAft>
              <a:buClr>
                <a:srgbClr val="80BFB7"/>
              </a:buClr>
              <a:buSzPts val="6000"/>
              <a:buNone/>
              <a:defRPr sz="6000">
                <a:solidFill>
                  <a:srgbClr val="80BFB7"/>
                </a:solidFill>
              </a:defRPr>
            </a:lvl5pPr>
            <a:lvl6pPr lvl="5">
              <a:spcBef>
                <a:spcPts val="0"/>
              </a:spcBef>
              <a:spcAft>
                <a:spcPts val="0"/>
              </a:spcAft>
              <a:buClr>
                <a:srgbClr val="80BFB7"/>
              </a:buClr>
              <a:buSzPts val="6000"/>
              <a:buNone/>
              <a:defRPr sz="6000">
                <a:solidFill>
                  <a:srgbClr val="80BFB7"/>
                </a:solidFill>
              </a:defRPr>
            </a:lvl6pPr>
            <a:lvl7pPr lvl="6">
              <a:spcBef>
                <a:spcPts val="0"/>
              </a:spcBef>
              <a:spcAft>
                <a:spcPts val="0"/>
              </a:spcAft>
              <a:buClr>
                <a:srgbClr val="80BFB7"/>
              </a:buClr>
              <a:buSzPts val="6000"/>
              <a:buNone/>
              <a:defRPr sz="6000">
                <a:solidFill>
                  <a:srgbClr val="80BFB7"/>
                </a:solidFill>
              </a:defRPr>
            </a:lvl7pPr>
            <a:lvl8pPr lvl="7">
              <a:spcBef>
                <a:spcPts val="0"/>
              </a:spcBef>
              <a:spcAft>
                <a:spcPts val="0"/>
              </a:spcAft>
              <a:buClr>
                <a:srgbClr val="80BFB7"/>
              </a:buClr>
              <a:buSzPts val="6000"/>
              <a:buNone/>
              <a:defRPr sz="6000">
                <a:solidFill>
                  <a:srgbClr val="80BFB7"/>
                </a:solidFill>
              </a:defRPr>
            </a:lvl8pPr>
            <a:lvl9pPr lvl="8">
              <a:spcBef>
                <a:spcPts val="0"/>
              </a:spcBef>
              <a:spcAft>
                <a:spcPts val="0"/>
              </a:spcAft>
              <a:buClr>
                <a:srgbClr val="80BFB7"/>
              </a:buClr>
              <a:buSzPts val="6000"/>
              <a:buNone/>
              <a:defRPr sz="6000">
                <a:solidFill>
                  <a:srgbClr val="80BFB7"/>
                </a:solidFill>
              </a:defRPr>
            </a:lvl9pPr>
          </a:lstStyle>
          <a:p>
            <a:endParaRPr/>
          </a:p>
        </p:txBody>
      </p:sp>
      <p:grpSp>
        <p:nvGrpSpPr>
          <p:cNvPr id="11" name="Google Shape;11;p2"/>
          <p:cNvGrpSpPr/>
          <p:nvPr/>
        </p:nvGrpSpPr>
        <p:grpSpPr>
          <a:xfrm rot="10800000">
            <a:off x="8705367" y="28698"/>
            <a:ext cx="410132" cy="5086302"/>
            <a:chOff x="836200" y="238125"/>
            <a:chExt cx="422425" cy="5238750"/>
          </a:xfrm>
        </p:grpSpPr>
        <p:sp>
          <p:nvSpPr>
            <p:cNvPr id="12" name="Google Shape;12;p2"/>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rot="10800000">
            <a:off x="6659535" y="28698"/>
            <a:ext cx="2309844" cy="5086302"/>
            <a:chOff x="986700" y="238125"/>
            <a:chExt cx="2379075" cy="5238750"/>
          </a:xfrm>
        </p:grpSpPr>
        <p:sp>
          <p:nvSpPr>
            <p:cNvPr id="93" name="Google Shape;93;p2"/>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rot="10800000">
            <a:off x="6367294" y="28698"/>
            <a:ext cx="2017554" cy="5086302"/>
            <a:chOff x="1588750" y="238125"/>
            <a:chExt cx="2078025" cy="5238750"/>
          </a:xfrm>
        </p:grpSpPr>
        <p:sp>
          <p:nvSpPr>
            <p:cNvPr id="213" name="Google Shape;213;p2"/>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
          <p:cNvGrpSpPr/>
          <p:nvPr/>
        </p:nvGrpSpPr>
        <p:grpSpPr>
          <a:xfrm rot="10800000">
            <a:off x="6367294" y="28698"/>
            <a:ext cx="2309820" cy="5086302"/>
            <a:chOff x="1287725" y="238125"/>
            <a:chExt cx="2379050" cy="5238750"/>
          </a:xfrm>
        </p:grpSpPr>
        <p:sp>
          <p:nvSpPr>
            <p:cNvPr id="423" name="Google Shape;423;p2"/>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526"/>
        <p:cNvGrpSpPr/>
        <p:nvPr/>
      </p:nvGrpSpPr>
      <p:grpSpPr>
        <a:xfrm>
          <a:off x="0" y="0"/>
          <a:ext cx="0" cy="0"/>
          <a:chOff x="0" y="0"/>
          <a:chExt cx="0" cy="0"/>
        </a:xfrm>
      </p:grpSpPr>
      <p:sp>
        <p:nvSpPr>
          <p:cNvPr id="527" name="Google Shape;527;p3"/>
          <p:cNvSpPr txBox="1">
            <a:spLocks noGrp="1"/>
          </p:cNvSpPr>
          <p:nvPr>
            <p:ph type="ctrTitle"/>
          </p:nvPr>
        </p:nvSpPr>
        <p:spPr>
          <a:xfrm>
            <a:off x="685800" y="2878750"/>
            <a:ext cx="52689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28" name="Google Shape;528;p3"/>
          <p:cNvSpPr txBox="1">
            <a:spLocks noGrp="1"/>
          </p:cNvSpPr>
          <p:nvPr>
            <p:ph type="subTitle" idx="1"/>
          </p:nvPr>
        </p:nvSpPr>
        <p:spPr>
          <a:xfrm>
            <a:off x="685800" y="3983055"/>
            <a:ext cx="52689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80BFB7"/>
              </a:buClr>
              <a:buSzPts val="2400"/>
              <a:buNone/>
              <a:defRPr>
                <a:solidFill>
                  <a:srgbClr val="80BFB7"/>
                </a:solidFill>
              </a:defRPr>
            </a:lvl1pPr>
            <a:lvl2pPr lvl="1" rtl="0">
              <a:spcBef>
                <a:spcPts val="0"/>
              </a:spcBef>
              <a:spcAft>
                <a:spcPts val="0"/>
              </a:spcAft>
              <a:buClr>
                <a:srgbClr val="80BFB7"/>
              </a:buClr>
              <a:buSzPts val="3000"/>
              <a:buNone/>
              <a:defRPr sz="3000">
                <a:solidFill>
                  <a:srgbClr val="80BFB7"/>
                </a:solidFill>
              </a:defRPr>
            </a:lvl2pPr>
            <a:lvl3pPr lvl="2" rtl="0">
              <a:spcBef>
                <a:spcPts val="0"/>
              </a:spcBef>
              <a:spcAft>
                <a:spcPts val="0"/>
              </a:spcAft>
              <a:buClr>
                <a:srgbClr val="80BFB7"/>
              </a:buClr>
              <a:buSzPts val="3000"/>
              <a:buNone/>
              <a:defRPr sz="3000">
                <a:solidFill>
                  <a:srgbClr val="80BFB7"/>
                </a:solidFill>
              </a:defRPr>
            </a:lvl3pPr>
            <a:lvl4pPr lvl="3" rtl="0">
              <a:spcBef>
                <a:spcPts val="0"/>
              </a:spcBef>
              <a:spcAft>
                <a:spcPts val="0"/>
              </a:spcAft>
              <a:buClr>
                <a:srgbClr val="80BFB7"/>
              </a:buClr>
              <a:buSzPts val="3000"/>
              <a:buNone/>
              <a:defRPr sz="3000">
                <a:solidFill>
                  <a:srgbClr val="80BFB7"/>
                </a:solidFill>
              </a:defRPr>
            </a:lvl4pPr>
            <a:lvl5pPr lvl="4" rtl="0">
              <a:spcBef>
                <a:spcPts val="0"/>
              </a:spcBef>
              <a:spcAft>
                <a:spcPts val="0"/>
              </a:spcAft>
              <a:buClr>
                <a:srgbClr val="80BFB7"/>
              </a:buClr>
              <a:buSzPts val="3000"/>
              <a:buNone/>
              <a:defRPr sz="3000">
                <a:solidFill>
                  <a:srgbClr val="80BFB7"/>
                </a:solidFill>
              </a:defRPr>
            </a:lvl5pPr>
            <a:lvl6pPr lvl="5" rtl="0">
              <a:spcBef>
                <a:spcPts val="0"/>
              </a:spcBef>
              <a:spcAft>
                <a:spcPts val="0"/>
              </a:spcAft>
              <a:buClr>
                <a:srgbClr val="80BFB7"/>
              </a:buClr>
              <a:buSzPts val="3000"/>
              <a:buNone/>
              <a:defRPr sz="3000">
                <a:solidFill>
                  <a:srgbClr val="80BFB7"/>
                </a:solidFill>
              </a:defRPr>
            </a:lvl6pPr>
            <a:lvl7pPr lvl="6" rtl="0">
              <a:spcBef>
                <a:spcPts val="0"/>
              </a:spcBef>
              <a:spcAft>
                <a:spcPts val="0"/>
              </a:spcAft>
              <a:buClr>
                <a:srgbClr val="80BFB7"/>
              </a:buClr>
              <a:buSzPts val="3000"/>
              <a:buNone/>
              <a:defRPr sz="3000">
                <a:solidFill>
                  <a:srgbClr val="80BFB7"/>
                </a:solidFill>
              </a:defRPr>
            </a:lvl7pPr>
            <a:lvl8pPr lvl="7" rtl="0">
              <a:spcBef>
                <a:spcPts val="0"/>
              </a:spcBef>
              <a:spcAft>
                <a:spcPts val="0"/>
              </a:spcAft>
              <a:buClr>
                <a:srgbClr val="80BFB7"/>
              </a:buClr>
              <a:buSzPts val="3000"/>
              <a:buNone/>
              <a:defRPr sz="3000">
                <a:solidFill>
                  <a:srgbClr val="80BFB7"/>
                </a:solidFill>
              </a:defRPr>
            </a:lvl8pPr>
            <a:lvl9pPr lvl="8" rtl="0">
              <a:spcBef>
                <a:spcPts val="0"/>
              </a:spcBef>
              <a:spcAft>
                <a:spcPts val="0"/>
              </a:spcAft>
              <a:buClr>
                <a:srgbClr val="80BFB7"/>
              </a:buClr>
              <a:buSzPts val="3000"/>
              <a:buNone/>
              <a:defRPr sz="3000">
                <a:solidFill>
                  <a:srgbClr val="80BFB7"/>
                </a:solidFill>
              </a:defRPr>
            </a:lvl9pPr>
          </a:lstStyle>
          <a:p>
            <a:endParaRPr/>
          </a:p>
        </p:txBody>
      </p:sp>
      <p:grpSp>
        <p:nvGrpSpPr>
          <p:cNvPr id="529" name="Google Shape;529;p3"/>
          <p:cNvGrpSpPr/>
          <p:nvPr/>
        </p:nvGrpSpPr>
        <p:grpSpPr>
          <a:xfrm rot="10800000">
            <a:off x="8705367" y="28698"/>
            <a:ext cx="410132" cy="5086302"/>
            <a:chOff x="836200" y="238125"/>
            <a:chExt cx="422425" cy="5238750"/>
          </a:xfrm>
        </p:grpSpPr>
        <p:sp>
          <p:nvSpPr>
            <p:cNvPr id="530" name="Google Shape;530;p3"/>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3"/>
          <p:cNvGrpSpPr/>
          <p:nvPr/>
        </p:nvGrpSpPr>
        <p:grpSpPr>
          <a:xfrm rot="10800000">
            <a:off x="6659535" y="28698"/>
            <a:ext cx="2309844" cy="5086302"/>
            <a:chOff x="986700" y="238125"/>
            <a:chExt cx="2379075" cy="5238750"/>
          </a:xfrm>
        </p:grpSpPr>
        <p:sp>
          <p:nvSpPr>
            <p:cNvPr id="611" name="Google Shape;611;p3"/>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3"/>
          <p:cNvGrpSpPr/>
          <p:nvPr/>
        </p:nvGrpSpPr>
        <p:grpSpPr>
          <a:xfrm rot="10800000">
            <a:off x="6367294" y="28698"/>
            <a:ext cx="2017554" cy="5086302"/>
            <a:chOff x="1588750" y="238125"/>
            <a:chExt cx="2078025" cy="5238750"/>
          </a:xfrm>
        </p:grpSpPr>
        <p:sp>
          <p:nvSpPr>
            <p:cNvPr id="731" name="Google Shape;731;p3"/>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
          <p:cNvGrpSpPr/>
          <p:nvPr/>
        </p:nvGrpSpPr>
        <p:grpSpPr>
          <a:xfrm rot="10800000">
            <a:off x="6367294" y="28698"/>
            <a:ext cx="2309820" cy="5086302"/>
            <a:chOff x="1287725" y="238125"/>
            <a:chExt cx="2379050" cy="5238750"/>
          </a:xfrm>
        </p:grpSpPr>
        <p:sp>
          <p:nvSpPr>
            <p:cNvPr id="941" name="Google Shape;941;p3"/>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65" name="Google Shape;1565;p5"/>
          <p:cNvSpPr txBox="1">
            <a:spLocks noGrp="1"/>
          </p:cNvSpPr>
          <p:nvPr>
            <p:ph type="body" idx="1"/>
          </p:nvPr>
        </p:nvSpPr>
        <p:spPr>
          <a:xfrm>
            <a:off x="718300" y="1733550"/>
            <a:ext cx="6761100" cy="29805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1566" name="Google Shape;1566;p5"/>
          <p:cNvGrpSpPr/>
          <p:nvPr/>
        </p:nvGrpSpPr>
        <p:grpSpPr>
          <a:xfrm rot="10800000">
            <a:off x="8851487" y="28707"/>
            <a:ext cx="264012" cy="5086302"/>
            <a:chOff x="5307800" y="238125"/>
            <a:chExt cx="271925" cy="5238750"/>
          </a:xfrm>
        </p:grpSpPr>
        <p:sp>
          <p:nvSpPr>
            <p:cNvPr id="1567" name="Google Shape;1567;p5"/>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4" name="Google Shape;1624;p5"/>
          <p:cNvGrpSpPr/>
          <p:nvPr/>
        </p:nvGrpSpPr>
        <p:grpSpPr>
          <a:xfrm rot="10800000">
            <a:off x="7828571" y="28707"/>
            <a:ext cx="1140783" cy="5086302"/>
            <a:chOff x="5458325" y="238125"/>
            <a:chExt cx="1174975" cy="5238750"/>
          </a:xfrm>
        </p:grpSpPr>
        <p:sp>
          <p:nvSpPr>
            <p:cNvPr id="1625" name="Google Shape;1625;p5"/>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7" name="Google Shape;1687;p5"/>
          <p:cNvGrpSpPr/>
          <p:nvPr/>
        </p:nvGrpSpPr>
        <p:grpSpPr>
          <a:xfrm rot="10800000">
            <a:off x="7682451" y="28707"/>
            <a:ext cx="994639" cy="4940182"/>
            <a:chOff x="5759350" y="388625"/>
            <a:chExt cx="1024450" cy="5088250"/>
          </a:xfrm>
        </p:grpSpPr>
        <p:sp>
          <p:nvSpPr>
            <p:cNvPr id="1688" name="Google Shape;1688;p5"/>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9" name="Google Shape;1789;p5"/>
          <p:cNvGrpSpPr/>
          <p:nvPr/>
        </p:nvGrpSpPr>
        <p:grpSpPr>
          <a:xfrm rot="10800000">
            <a:off x="7682451" y="28707"/>
            <a:ext cx="1140783" cy="5086302"/>
            <a:chOff x="5608825" y="238125"/>
            <a:chExt cx="1174975" cy="5238750"/>
          </a:xfrm>
        </p:grpSpPr>
        <p:sp>
          <p:nvSpPr>
            <p:cNvPr id="1790" name="Google Shape;1790;p5"/>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0" name="Google Shape;1840;p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369" name="PlaceHolder 1"/>
          <p:cNvSpPr>
            <a:spLocks noGrp="1"/>
          </p:cNvSpPr>
          <p:nvPr>
            <p:ph type="title"/>
          </p:nvPr>
        </p:nvSpPr>
        <p:spPr>
          <a:xfrm>
            <a:off x="718200" y="739440"/>
            <a:ext cx="6760800" cy="857160"/>
          </a:xfrm>
          <a:prstGeom prst="rect">
            <a:avLst/>
          </a:prstGeom>
        </p:spPr>
        <p:txBody>
          <a:bodyPr lIns="0" tIns="0" rIns="0" bIns="0" anchor="ctr"/>
          <a:lstStyle/>
          <a:p>
            <a:endParaRPr lang="pt-BR" sz="1400" b="0" strike="noStrike" spc="-1">
              <a:solidFill>
                <a:srgbClr val="000000"/>
              </a:solidFill>
              <a:uFill>
                <a:solidFill>
                  <a:srgbClr val="FFFFFF"/>
                </a:solidFill>
              </a:uFill>
              <a:latin typeface="Arial"/>
            </a:endParaRPr>
          </a:p>
        </p:txBody>
      </p:sp>
      <p:sp>
        <p:nvSpPr>
          <p:cNvPr id="1370" name="PlaceHolder 2"/>
          <p:cNvSpPr>
            <a:spLocks noGrp="1"/>
          </p:cNvSpPr>
          <p:nvPr>
            <p:ph type="body"/>
          </p:nvPr>
        </p:nvSpPr>
        <p:spPr>
          <a:xfrm>
            <a:off x="457200" y="1203480"/>
            <a:ext cx="8229240" cy="2982960"/>
          </a:xfrm>
          <a:prstGeom prst="rect">
            <a:avLst/>
          </a:prstGeom>
        </p:spPr>
        <p:txBody>
          <a:bodyPr lIns="0" tIns="0" rIns="0" bIns="0"/>
          <a:lstStyle/>
          <a:p>
            <a:endParaRPr lang="pt-BR" sz="1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xmlns="" val="28116224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8300" y="739375"/>
            <a:ext cx="67611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1pPr>
            <a:lvl2pPr lvl="1">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2pPr>
            <a:lvl3pPr lvl="2">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3pPr>
            <a:lvl4pPr lvl="3">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4pPr>
            <a:lvl5pPr lvl="4">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5pPr>
            <a:lvl6pPr lvl="5">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6pPr>
            <a:lvl7pPr lvl="6">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7pPr>
            <a:lvl8pPr lvl="7">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8pPr>
            <a:lvl9pPr lvl="8">
              <a:spcBef>
                <a:spcPts val="0"/>
              </a:spcBef>
              <a:spcAft>
                <a:spcPts val="0"/>
              </a:spcAft>
              <a:buClr>
                <a:srgbClr val="0B87A1"/>
              </a:buClr>
              <a:buSzPts val="3600"/>
              <a:buFont typeface="Dosis ExtraLight"/>
              <a:buNone/>
              <a:defRPr sz="3600">
                <a:solidFill>
                  <a:srgbClr val="0B87A1"/>
                </a:solidFill>
                <a:latin typeface="Dosis ExtraLight"/>
                <a:ea typeface="Dosis ExtraLight"/>
                <a:cs typeface="Dosis ExtraLight"/>
                <a:sym typeface="Dosis ExtraLight"/>
              </a:defRPr>
            </a:lvl9pPr>
          </a:lstStyle>
          <a:p>
            <a:endParaRPr/>
          </a:p>
        </p:txBody>
      </p:sp>
      <p:sp>
        <p:nvSpPr>
          <p:cNvPr id="7" name="Google Shape;7;p1"/>
          <p:cNvSpPr txBox="1">
            <a:spLocks noGrp="1"/>
          </p:cNvSpPr>
          <p:nvPr>
            <p:ph type="body" idx="1"/>
          </p:nvPr>
        </p:nvSpPr>
        <p:spPr>
          <a:xfrm>
            <a:off x="718300" y="1733550"/>
            <a:ext cx="6761100" cy="29805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1pPr>
            <a:lvl2pPr marL="914400" lvl="1"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2pPr>
            <a:lvl3pPr marL="1371600" lvl="2"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3pPr>
            <a:lvl4pPr marL="1828800" lvl="3"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4pPr>
            <a:lvl5pPr marL="2286000" lvl="4"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5pPr>
            <a:lvl6pPr marL="2743200" lvl="5"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6pPr>
            <a:lvl7pPr marL="3200400" lvl="6"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7pPr>
            <a:lvl8pPr marL="3657600" lvl="7"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8pPr>
            <a:lvl9pPr marL="4114800" lvl="8"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9pPr>
          </a:lstStyle>
          <a:p>
            <a:endParaRPr/>
          </a:p>
        </p:txBody>
      </p:sp>
      <p:sp>
        <p:nvSpPr>
          <p:cNvPr id="8" name="Google Shape;8;p1"/>
          <p:cNvSpPr txBox="1">
            <a:spLocks noGrp="1"/>
          </p:cNvSpPr>
          <p:nvPr>
            <p:ph type="sldNum" idx="12"/>
          </p:nvPr>
        </p:nvSpPr>
        <p:spPr>
          <a:xfrm>
            <a:off x="91531" y="4720201"/>
            <a:ext cx="548700" cy="393600"/>
          </a:xfrm>
          <a:prstGeom prst="rect">
            <a:avLst/>
          </a:prstGeom>
          <a:noFill/>
          <a:ln>
            <a:noFill/>
          </a:ln>
        </p:spPr>
        <p:txBody>
          <a:bodyPr spcFirstLastPara="1" wrap="square" lIns="91425" tIns="91425" rIns="91425" bIns="91425" anchor="ctr" anchorCtr="0">
            <a:noAutofit/>
          </a:bodyPr>
          <a:lstStyle>
            <a:lvl1pPr lvl="0">
              <a:buNone/>
              <a:defRPr sz="1200">
                <a:solidFill>
                  <a:srgbClr val="0B87A1"/>
                </a:solidFill>
                <a:latin typeface="Dosis ExtraLight"/>
                <a:ea typeface="Dosis ExtraLight"/>
                <a:cs typeface="Dosis ExtraLight"/>
                <a:sym typeface="Dosis ExtraLight"/>
              </a:defRPr>
            </a:lvl1pPr>
            <a:lvl2pPr lvl="1">
              <a:buNone/>
              <a:defRPr sz="1200">
                <a:solidFill>
                  <a:srgbClr val="0B87A1"/>
                </a:solidFill>
                <a:latin typeface="Dosis ExtraLight"/>
                <a:ea typeface="Dosis ExtraLight"/>
                <a:cs typeface="Dosis ExtraLight"/>
                <a:sym typeface="Dosis ExtraLight"/>
              </a:defRPr>
            </a:lvl2pPr>
            <a:lvl3pPr lvl="2">
              <a:buNone/>
              <a:defRPr sz="1200">
                <a:solidFill>
                  <a:srgbClr val="0B87A1"/>
                </a:solidFill>
                <a:latin typeface="Dosis ExtraLight"/>
                <a:ea typeface="Dosis ExtraLight"/>
                <a:cs typeface="Dosis ExtraLight"/>
                <a:sym typeface="Dosis ExtraLight"/>
              </a:defRPr>
            </a:lvl3pPr>
            <a:lvl4pPr lvl="3">
              <a:buNone/>
              <a:defRPr sz="1200">
                <a:solidFill>
                  <a:srgbClr val="0B87A1"/>
                </a:solidFill>
                <a:latin typeface="Dosis ExtraLight"/>
                <a:ea typeface="Dosis ExtraLight"/>
                <a:cs typeface="Dosis ExtraLight"/>
                <a:sym typeface="Dosis ExtraLight"/>
              </a:defRPr>
            </a:lvl4pPr>
            <a:lvl5pPr lvl="4">
              <a:buNone/>
              <a:defRPr sz="1200">
                <a:solidFill>
                  <a:srgbClr val="0B87A1"/>
                </a:solidFill>
                <a:latin typeface="Dosis ExtraLight"/>
                <a:ea typeface="Dosis ExtraLight"/>
                <a:cs typeface="Dosis ExtraLight"/>
                <a:sym typeface="Dosis ExtraLight"/>
              </a:defRPr>
            </a:lvl5pPr>
            <a:lvl6pPr lvl="5">
              <a:buNone/>
              <a:defRPr sz="1200">
                <a:solidFill>
                  <a:srgbClr val="0B87A1"/>
                </a:solidFill>
                <a:latin typeface="Dosis ExtraLight"/>
                <a:ea typeface="Dosis ExtraLight"/>
                <a:cs typeface="Dosis ExtraLight"/>
                <a:sym typeface="Dosis ExtraLight"/>
              </a:defRPr>
            </a:lvl6pPr>
            <a:lvl7pPr lvl="6">
              <a:buNone/>
              <a:defRPr sz="1200">
                <a:solidFill>
                  <a:srgbClr val="0B87A1"/>
                </a:solidFill>
                <a:latin typeface="Dosis ExtraLight"/>
                <a:ea typeface="Dosis ExtraLight"/>
                <a:cs typeface="Dosis ExtraLight"/>
                <a:sym typeface="Dosis ExtraLight"/>
              </a:defRPr>
            </a:lvl7pPr>
            <a:lvl8pPr lvl="7">
              <a:buNone/>
              <a:defRPr sz="1200">
                <a:solidFill>
                  <a:srgbClr val="0B87A1"/>
                </a:solidFill>
                <a:latin typeface="Dosis ExtraLight"/>
                <a:ea typeface="Dosis ExtraLight"/>
                <a:cs typeface="Dosis ExtraLight"/>
                <a:sym typeface="Dosis ExtraLight"/>
              </a:defRPr>
            </a:lvl8pPr>
            <a:lvl9pPr lvl="8">
              <a:buNone/>
              <a:defRPr sz="1200">
                <a:solidFill>
                  <a:srgbClr val="0B87A1"/>
                </a:solidFill>
                <a:latin typeface="Dosis ExtraLight"/>
                <a:ea typeface="Dosis ExtraLight"/>
                <a:cs typeface="Dosis ExtraLight"/>
                <a:sym typeface="Dosis ExtraLight"/>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60"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gapminder.org/dollar-street/matrix" TargetMode="External"/><Relationship Id="rId5" Type="http://schemas.openxmlformats.org/officeDocument/2006/relationships/hyperlink" Target="https://www.youtube.com/watch?v=u4L130DkdOw&amp;t=53s"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5"/>
        <p:cNvGrpSpPr/>
        <p:nvPr/>
      </p:nvGrpSpPr>
      <p:grpSpPr>
        <a:xfrm>
          <a:off x="0" y="0"/>
          <a:ext cx="0" cy="0"/>
          <a:chOff x="0" y="0"/>
          <a:chExt cx="0" cy="0"/>
        </a:xfrm>
      </p:grpSpPr>
      <p:sp>
        <p:nvSpPr>
          <p:cNvPr id="3836" name="Google Shape;3836;p13"/>
          <p:cNvSpPr txBox="1">
            <a:spLocks noGrp="1"/>
          </p:cNvSpPr>
          <p:nvPr>
            <p:ph type="ctrTitle"/>
          </p:nvPr>
        </p:nvSpPr>
        <p:spPr>
          <a:xfrm>
            <a:off x="114300" y="344000"/>
            <a:ext cx="6014651" cy="1159800"/>
          </a:xfrm>
          <a:prstGeom prst="rect">
            <a:avLst/>
          </a:prstGeom>
        </p:spPr>
        <p:txBody>
          <a:bodyPr spcFirstLastPara="1" wrap="square" lIns="91425" tIns="91425" rIns="91425" bIns="91425" anchor="t" anchorCtr="0">
            <a:noAutofit/>
          </a:bodyPr>
          <a:lstStyle/>
          <a:p>
            <a:pPr lvl="0"/>
            <a:r>
              <a:rPr lang="pt-BR" sz="4400" dirty="0"/>
              <a:t>O Progresso tecnológico e a marginalização social</a:t>
            </a:r>
            <a:r>
              <a:rPr lang="pt-BR" sz="4000" dirty="0"/>
              <a:t/>
            </a:r>
            <a:br>
              <a:rPr lang="pt-BR" sz="4000" dirty="0"/>
            </a:br>
            <a:r>
              <a:rPr lang="pt-BR" sz="4000" dirty="0"/>
              <a:t/>
            </a:r>
            <a:br>
              <a:rPr lang="pt-BR" sz="4000" dirty="0"/>
            </a:br>
            <a:r>
              <a:rPr lang="pt-BR" sz="2000" i="1" dirty="0">
                <a:solidFill>
                  <a:schemeClr val="bg1"/>
                </a:solidFill>
              </a:rPr>
              <a:t/>
            </a:r>
            <a:br>
              <a:rPr lang="pt-BR" sz="2000" i="1" dirty="0">
                <a:solidFill>
                  <a:schemeClr val="bg1"/>
                </a:solidFill>
              </a:rPr>
            </a:br>
            <a:r>
              <a:rPr lang="pt-BR" sz="2000" i="1" dirty="0">
                <a:solidFill>
                  <a:schemeClr val="bg1"/>
                </a:solidFill>
              </a:rPr>
              <a:t/>
            </a:r>
            <a:br>
              <a:rPr lang="pt-BR" sz="2000" i="1" dirty="0">
                <a:solidFill>
                  <a:schemeClr val="bg1"/>
                </a:solidFill>
              </a:rPr>
            </a:br>
            <a:r>
              <a:rPr lang="pt-BR" sz="2000" i="1" dirty="0">
                <a:solidFill>
                  <a:schemeClr val="bg1"/>
                </a:solidFill>
              </a:rPr>
              <a:t/>
            </a:r>
            <a:br>
              <a:rPr lang="pt-BR" sz="2000" i="1" dirty="0">
                <a:solidFill>
                  <a:schemeClr val="bg1"/>
                </a:solidFill>
              </a:rPr>
            </a:br>
            <a:r>
              <a:rPr lang="pt-BR" sz="2000" dirty="0">
                <a:solidFill>
                  <a:schemeClr val="bg1"/>
                </a:solidFill>
              </a:rPr>
              <a:t>Leonardo Nunes Rossato</a:t>
            </a:r>
            <a:br>
              <a:rPr lang="pt-BR" sz="2000" dirty="0">
                <a:solidFill>
                  <a:schemeClr val="bg1"/>
                </a:solidFill>
              </a:rPr>
            </a:br>
            <a:r>
              <a:rPr lang="pt-BR" sz="2000" dirty="0">
                <a:solidFill>
                  <a:schemeClr val="bg1"/>
                </a:solidFill>
              </a:rPr>
              <a:t>Matheus </a:t>
            </a:r>
            <a:r>
              <a:rPr lang="pt-BR" sz="2000" dirty="0" err="1">
                <a:solidFill>
                  <a:schemeClr val="bg1"/>
                </a:solidFill>
              </a:rPr>
              <a:t>Rozone</a:t>
            </a:r>
            <a:r>
              <a:rPr lang="pt-BR" sz="2000" dirty="0">
                <a:solidFill>
                  <a:schemeClr val="bg1"/>
                </a:solidFill>
              </a:rPr>
              <a:t> De </a:t>
            </a:r>
            <a:r>
              <a:rPr lang="pt-BR" sz="2000" dirty="0" smtClean="0">
                <a:solidFill>
                  <a:schemeClr val="bg1"/>
                </a:solidFill>
              </a:rPr>
              <a:t>Luca</a:t>
            </a:r>
            <a:br>
              <a:rPr lang="pt-BR" sz="2000" dirty="0" smtClean="0">
                <a:solidFill>
                  <a:schemeClr val="bg1"/>
                </a:solidFill>
              </a:rPr>
            </a:br>
            <a:r>
              <a:rPr lang="pt-BR" sz="1600" dirty="0" smtClean="0">
                <a:solidFill>
                  <a:schemeClr val="accent5">
                    <a:lumMod val="40000"/>
                    <a:lumOff val="60000"/>
                  </a:schemeClr>
                </a:solidFill>
              </a:rPr>
              <a:t>EMC5003 | UFSC | 2019-2</a:t>
            </a:r>
            <a:r>
              <a:rPr lang="pt-BR" sz="4800" dirty="0"/>
              <a:t/>
            </a:r>
            <a:br>
              <a:rPr lang="pt-BR" sz="4800" dirty="0"/>
            </a:br>
            <a:endParaRPr sz="4800" dirty="0"/>
          </a:p>
        </p:txBody>
      </p:sp>
      <p:sp>
        <p:nvSpPr>
          <p:cNvPr id="3" name="Retângulo 2"/>
          <p:cNvSpPr/>
          <p:nvPr/>
        </p:nvSpPr>
        <p:spPr>
          <a:xfrm>
            <a:off x="0" y="4562475"/>
            <a:ext cx="9144000" cy="606425"/>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003B55"/>
                </a:solidFill>
                <a:latin typeface="Titillium Web Light"/>
                <a:ea typeface="Titillium Web Light"/>
                <a:cs typeface="Titillium Web Light"/>
                <a:sym typeface="Dosis ExtraLight"/>
              </a:rPr>
              <a:t>EMC5003 – Tecnologia e desenvolvimento </a:t>
            </a:r>
            <a:endParaRPr lang="en-US" dirty="0">
              <a:solidFill>
                <a:srgbClr val="003B55"/>
              </a:solidFill>
              <a:latin typeface="Titillium Web Light"/>
              <a:ea typeface="Titillium Web Light"/>
              <a:cs typeface="Titillium Web Light"/>
              <a:sym typeface="Dosis ExtraLight"/>
            </a:endParaRPr>
          </a:p>
        </p:txBody>
      </p:sp>
      <p:pic>
        <p:nvPicPr>
          <p:cNvPr id="4" name="Imagem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755196" y="4648200"/>
            <a:ext cx="1101208" cy="434974"/>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9456" y="4648200"/>
            <a:ext cx="1992530" cy="434974"/>
          </a:xfrm>
          <a:prstGeom prst="rect">
            <a:avLst/>
          </a:prstGeom>
        </p:spPr>
      </p:pic>
      <p:sp>
        <p:nvSpPr>
          <p:cNvPr id="6" name="Retângulo 5"/>
          <p:cNvSpPr/>
          <p:nvPr/>
        </p:nvSpPr>
        <p:spPr>
          <a:xfrm>
            <a:off x="0" y="4562474"/>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2" y="60498"/>
            <a:ext cx="1930568"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3600" dirty="0">
                <a:solidFill>
                  <a:srgbClr val="0B87A1"/>
                </a:solidFill>
                <a:latin typeface="Dosis ExtraLight"/>
                <a:ea typeface="Dosis ExtraLight"/>
                <a:cs typeface="Dosis ExtraLight"/>
                <a:sym typeface="Dosis ExtraLight"/>
              </a:rPr>
              <a:t>Agenda</a:t>
            </a:r>
            <a:endParaRPr lang="en-US" sz="36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10</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sp>
        <p:nvSpPr>
          <p:cNvPr id="18" name="Retângulo 17"/>
          <p:cNvSpPr/>
          <p:nvPr/>
        </p:nvSpPr>
        <p:spPr>
          <a:xfrm>
            <a:off x="104163" y="1477489"/>
            <a:ext cx="1864834" cy="204041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A evolução da tecnologia</a:t>
            </a:r>
            <a:endParaRPr lang="en-US" sz="2000" dirty="0">
              <a:solidFill>
                <a:srgbClr val="003B55"/>
              </a:solidFill>
              <a:latin typeface="Titillium Web Light"/>
              <a:ea typeface="Titillium Web Light"/>
              <a:cs typeface="Titillium Web Light"/>
              <a:sym typeface="Titillium Web Light"/>
            </a:endParaRPr>
          </a:p>
        </p:txBody>
      </p:sp>
      <p:sp>
        <p:nvSpPr>
          <p:cNvPr id="26" name="Retângulo 25"/>
          <p:cNvSpPr/>
          <p:nvPr/>
        </p:nvSpPr>
        <p:spPr>
          <a:xfrm>
            <a:off x="2043590" y="1477489"/>
            <a:ext cx="1864834" cy="204041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Fundamentos da marginalização</a:t>
            </a:r>
            <a:endParaRPr lang="en-US" sz="2000" dirty="0">
              <a:solidFill>
                <a:srgbClr val="003B55"/>
              </a:solidFill>
              <a:latin typeface="Titillium Web Light"/>
              <a:ea typeface="Titillium Web Light"/>
              <a:cs typeface="Titillium Web Light"/>
              <a:sym typeface="Titillium Web Light"/>
            </a:endParaRPr>
          </a:p>
        </p:txBody>
      </p:sp>
      <p:sp>
        <p:nvSpPr>
          <p:cNvPr id="27" name="Retângulo 26"/>
          <p:cNvSpPr/>
          <p:nvPr/>
        </p:nvSpPr>
        <p:spPr>
          <a:xfrm>
            <a:off x="3983017" y="1477489"/>
            <a:ext cx="1864834" cy="20404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A tecnologia e a marginalização social e econômica</a:t>
            </a:r>
            <a:endParaRPr lang="en-US" sz="2000" dirty="0">
              <a:solidFill>
                <a:srgbClr val="003B55"/>
              </a:solidFill>
              <a:latin typeface="Titillium Web Light"/>
              <a:ea typeface="Titillium Web Light"/>
              <a:cs typeface="Titillium Web Light"/>
              <a:sym typeface="Titillium Web Light"/>
            </a:endParaRPr>
          </a:p>
        </p:txBody>
      </p:sp>
      <p:sp>
        <p:nvSpPr>
          <p:cNvPr id="28" name="Retângulo 27"/>
          <p:cNvSpPr/>
          <p:nvPr/>
        </p:nvSpPr>
        <p:spPr>
          <a:xfrm>
            <a:off x="5922444" y="1477489"/>
            <a:ext cx="1864834" cy="20404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E3F2E4"/>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Uma nova marginalização: biológica</a:t>
            </a:r>
            <a:endParaRPr lang="en-US" sz="2000" dirty="0">
              <a:solidFill>
                <a:srgbClr val="003B55"/>
              </a:solidFill>
              <a:latin typeface="Titillium Web Light"/>
              <a:ea typeface="Titillium Web Light"/>
              <a:cs typeface="Titillium Web Light"/>
              <a:sym typeface="Titillium Web Light"/>
            </a:endParaRPr>
          </a:p>
        </p:txBody>
      </p:sp>
      <p:cxnSp>
        <p:nvCxnSpPr>
          <p:cNvPr id="10" name="Conector reto 9"/>
          <p:cNvCxnSpPr/>
          <p:nvPr/>
        </p:nvCxnSpPr>
        <p:spPr>
          <a:xfrm>
            <a:off x="246005"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a:off x="2185432"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4124859"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a:off x="6064286"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p:nvPr/>
        </p:nvCxnSpPr>
        <p:spPr>
          <a:xfrm>
            <a:off x="2611408" y="521025"/>
            <a:ext cx="5070505"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2503408"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80972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0" y="60498"/>
            <a:ext cx="4007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sym typeface="Titillium Web Light"/>
              </a:rPr>
              <a:t>Fundamentos da marginalização</a:t>
            </a:r>
            <a:endParaRPr lang="en-US" sz="2800" dirty="0">
              <a:solidFill>
                <a:srgbClr val="0B87A1"/>
              </a:solidFill>
              <a:latin typeface="Dosis ExtraLight"/>
              <a:sym typeface="Titillium Web 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11</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a:stCxn id="47" idx="3"/>
          </p:cNvCxnSpPr>
          <p:nvPr/>
        </p:nvCxnSpPr>
        <p:spPr>
          <a:xfrm flipV="1">
            <a:off x="4699550" y="521025"/>
            <a:ext cx="2982363" cy="7088"/>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71999" y="474113"/>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ângulo 10">
            <a:extLst>
              <a:ext uri="{FF2B5EF4-FFF2-40B4-BE49-F238E27FC236}">
                <a16:creationId xmlns:a16="http://schemas.microsoft.com/office/drawing/2014/main" xmlns="" id="{3684492C-8706-498F-AA18-4D3C96D20EA5}"/>
              </a:ext>
            </a:extLst>
          </p:cNvPr>
          <p:cNvSpPr/>
          <p:nvPr/>
        </p:nvSpPr>
        <p:spPr>
          <a:xfrm>
            <a:off x="561975" y="1006392"/>
            <a:ext cx="1581150"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Conceito</a:t>
            </a:r>
            <a:endParaRPr lang="en-US" sz="2000" dirty="0">
              <a:solidFill>
                <a:srgbClr val="003B55"/>
              </a:solidFill>
              <a:latin typeface="Dosis ExtraLight"/>
              <a:ea typeface="Dosis ExtraLight"/>
              <a:cs typeface="Dosis ExtraLight"/>
              <a:sym typeface="Dosis ExtraLight"/>
            </a:endParaRPr>
          </a:p>
        </p:txBody>
      </p:sp>
      <p:sp>
        <p:nvSpPr>
          <p:cNvPr id="30" name="Retângulo 29">
            <a:extLst>
              <a:ext uri="{FF2B5EF4-FFF2-40B4-BE49-F238E27FC236}">
                <a16:creationId xmlns:a16="http://schemas.microsoft.com/office/drawing/2014/main" xmlns="" id="{003C45A2-B6B6-46FA-9BA0-534A1F8E5990}"/>
              </a:ext>
            </a:extLst>
          </p:cNvPr>
          <p:cNvSpPr/>
          <p:nvPr/>
        </p:nvSpPr>
        <p:spPr>
          <a:xfrm>
            <a:off x="203415" y="1475707"/>
            <a:ext cx="7698703" cy="707886"/>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Processos nos quais indivíduos são separados do resto da sociedade com base em suas identidades, associações, sexualidade, experiências e/ou meio.</a:t>
            </a:r>
            <a:endParaRPr lang="en-US" sz="2000" dirty="0">
              <a:solidFill>
                <a:srgbClr val="003B55"/>
              </a:solidFill>
              <a:latin typeface="Dosis ExtraLight"/>
              <a:ea typeface="Dosis ExtraLight"/>
              <a:cs typeface="Dosis ExtraLight"/>
              <a:sym typeface="Dosis ExtraLight"/>
            </a:endParaRPr>
          </a:p>
        </p:txBody>
      </p:sp>
      <p:pic>
        <p:nvPicPr>
          <p:cNvPr id="1026" name="Picture 2" descr="Resultado de imagem para marginalization">
            <a:extLst>
              <a:ext uri="{FF2B5EF4-FFF2-40B4-BE49-F238E27FC236}">
                <a16:creationId xmlns:a16="http://schemas.microsoft.com/office/drawing/2014/main" xmlns="" id="{BC134D0A-767A-45B0-9255-8B1800F7B08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273730" y="2350897"/>
            <a:ext cx="5353760" cy="20772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5333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12</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10" name="Conector reto 9"/>
          <p:cNvCxnSpPr/>
          <p:nvPr/>
        </p:nvCxnSpPr>
        <p:spPr>
          <a:xfrm>
            <a:off x="3171276" y="1379533"/>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tângulo 29">
            <a:extLst>
              <a:ext uri="{FF2B5EF4-FFF2-40B4-BE49-F238E27FC236}">
                <a16:creationId xmlns:a16="http://schemas.microsoft.com/office/drawing/2014/main" xmlns="" id="{003C45A2-B6B6-46FA-9BA0-534A1F8E5990}"/>
              </a:ext>
            </a:extLst>
          </p:cNvPr>
          <p:cNvSpPr/>
          <p:nvPr/>
        </p:nvSpPr>
        <p:spPr>
          <a:xfrm>
            <a:off x="259048" y="1450947"/>
            <a:ext cx="7455946" cy="707886"/>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Tais processos evitam que certos grupos possuam igual e efetiva participação social, econômica, cultural e política na sociedade.</a:t>
            </a:r>
            <a:endParaRPr lang="en-US" sz="2000" dirty="0">
              <a:solidFill>
                <a:srgbClr val="003B55"/>
              </a:solidFill>
              <a:latin typeface="Dosis ExtraLight"/>
              <a:ea typeface="Dosis ExtraLight"/>
              <a:cs typeface="Dosis ExtraLight"/>
              <a:sym typeface="Dosis ExtraLight"/>
            </a:endParaRPr>
          </a:p>
        </p:txBody>
      </p:sp>
      <p:pic>
        <p:nvPicPr>
          <p:cNvPr id="19" name="Imagem 18">
            <a:extLst>
              <a:ext uri="{FF2B5EF4-FFF2-40B4-BE49-F238E27FC236}">
                <a16:creationId xmlns:a16="http://schemas.microsoft.com/office/drawing/2014/main" xmlns="" id="{4AB12EB2-30F8-44C5-BD80-ED5B8DB6D4FF}"/>
              </a:ext>
            </a:extLst>
          </p:cNvPr>
          <p:cNvPicPr>
            <a:picLocks noChangeAspect="1"/>
          </p:cNvPicPr>
          <p:nvPr/>
        </p:nvPicPr>
        <p:blipFill rotWithShape="1">
          <a:blip r:embed="rId5">
            <a:clrChange>
              <a:clrFrom>
                <a:srgbClr val="FEFEFE"/>
              </a:clrFrom>
              <a:clrTo>
                <a:srgbClr val="FEFEFE">
                  <a:alpha val="0"/>
                </a:srgbClr>
              </a:clrTo>
            </a:clrChange>
          </a:blip>
          <a:srcRect b="9959"/>
          <a:stretch/>
        </p:blipFill>
        <p:spPr>
          <a:xfrm>
            <a:off x="4232643" y="2009535"/>
            <a:ext cx="2602378" cy="2343215"/>
          </a:xfrm>
          <a:prstGeom prst="rect">
            <a:avLst/>
          </a:prstGeom>
        </p:spPr>
      </p:pic>
      <p:pic>
        <p:nvPicPr>
          <p:cNvPr id="20" name="Imagem 19">
            <a:extLst>
              <a:ext uri="{FF2B5EF4-FFF2-40B4-BE49-F238E27FC236}">
                <a16:creationId xmlns:a16="http://schemas.microsoft.com/office/drawing/2014/main" xmlns="" id="{33F43947-73CD-4DB0-AB84-A163A0342E34}"/>
              </a:ext>
            </a:extLst>
          </p:cNvPr>
          <p:cNvPicPr>
            <a:picLocks noChangeAspect="1"/>
          </p:cNvPicPr>
          <p:nvPr/>
        </p:nvPicPr>
        <p:blipFill>
          <a:blip r:embed="rId6">
            <a:clrChange>
              <a:clrFrom>
                <a:srgbClr val="6B696E"/>
              </a:clrFrom>
              <a:clrTo>
                <a:srgbClr val="6B696E">
                  <a:alpha val="0"/>
                </a:srgbClr>
              </a:clrTo>
            </a:clrChange>
          </a:blip>
          <a:stretch>
            <a:fillRect/>
          </a:stretch>
        </p:blipFill>
        <p:spPr>
          <a:xfrm>
            <a:off x="1567248" y="2282424"/>
            <a:ext cx="2140327" cy="2140327"/>
          </a:xfrm>
          <a:prstGeom prst="rect">
            <a:avLst/>
          </a:prstGeom>
          <a:ln>
            <a:noFill/>
          </a:ln>
        </p:spPr>
      </p:pic>
      <p:sp>
        <p:nvSpPr>
          <p:cNvPr id="23" name="Retângulo 22">
            <a:extLst>
              <a:ext uri="{FF2B5EF4-FFF2-40B4-BE49-F238E27FC236}">
                <a16:creationId xmlns:a16="http://schemas.microsoft.com/office/drawing/2014/main" xmlns="" id="{BC2B2FD8-0878-46A0-9372-8328F8F4E7B8}"/>
              </a:ext>
            </a:extLst>
          </p:cNvPr>
          <p:cNvSpPr/>
          <p:nvPr/>
        </p:nvSpPr>
        <p:spPr>
          <a:xfrm>
            <a:off x="564450" y="60498"/>
            <a:ext cx="4007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sym typeface="Titillium Web Light"/>
              </a:rPr>
              <a:t>Fundamentos da marginalização</a:t>
            </a:r>
            <a:endParaRPr lang="en-US" sz="2800" dirty="0">
              <a:solidFill>
                <a:srgbClr val="0B87A1"/>
              </a:solidFill>
              <a:latin typeface="Dosis ExtraLight"/>
              <a:sym typeface="Titillium Web Light"/>
            </a:endParaRPr>
          </a:p>
        </p:txBody>
      </p:sp>
      <p:cxnSp>
        <p:nvCxnSpPr>
          <p:cNvPr id="24" name="Conector reto 23">
            <a:extLst>
              <a:ext uri="{FF2B5EF4-FFF2-40B4-BE49-F238E27FC236}">
                <a16:creationId xmlns:a16="http://schemas.microsoft.com/office/drawing/2014/main" xmlns="" id="{238B3CD6-8D5A-49C1-B250-505D64B90441}"/>
              </a:ext>
            </a:extLst>
          </p:cNvPr>
          <p:cNvCxnSpPr>
            <a:cxnSpLocks/>
            <a:stCxn id="25" idx="3"/>
          </p:cNvCxnSpPr>
          <p:nvPr/>
        </p:nvCxnSpPr>
        <p:spPr>
          <a:xfrm flipV="1">
            <a:off x="4699550" y="521025"/>
            <a:ext cx="2982363" cy="7088"/>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25" name="Retângulo 24">
            <a:extLst>
              <a:ext uri="{FF2B5EF4-FFF2-40B4-BE49-F238E27FC236}">
                <a16:creationId xmlns:a16="http://schemas.microsoft.com/office/drawing/2014/main" xmlns="" id="{E03D244C-2D12-46BA-95B7-0B3DC52A635B}"/>
              </a:ext>
            </a:extLst>
          </p:cNvPr>
          <p:cNvSpPr/>
          <p:nvPr/>
        </p:nvSpPr>
        <p:spPr>
          <a:xfrm>
            <a:off x="4571999" y="474113"/>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ângulo 25">
            <a:extLst>
              <a:ext uri="{FF2B5EF4-FFF2-40B4-BE49-F238E27FC236}">
                <a16:creationId xmlns:a16="http://schemas.microsoft.com/office/drawing/2014/main" xmlns="" id="{A74992CD-8888-4F56-A7CA-AB2289F07857}"/>
              </a:ext>
            </a:extLst>
          </p:cNvPr>
          <p:cNvSpPr/>
          <p:nvPr/>
        </p:nvSpPr>
        <p:spPr>
          <a:xfrm>
            <a:off x="561975" y="1006392"/>
            <a:ext cx="1581150"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Conceito</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4279921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13</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ângulo 25">
            <a:extLst>
              <a:ext uri="{FF2B5EF4-FFF2-40B4-BE49-F238E27FC236}">
                <a16:creationId xmlns:a16="http://schemas.microsoft.com/office/drawing/2014/main" xmlns="" id="{5E188998-124A-46F5-98AD-A579AB3164B3}"/>
              </a:ext>
            </a:extLst>
          </p:cNvPr>
          <p:cNvSpPr/>
          <p:nvPr/>
        </p:nvSpPr>
        <p:spPr>
          <a:xfrm>
            <a:off x="365881" y="1555397"/>
            <a:ext cx="7455946" cy="2708434"/>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Desigualdade social.</a:t>
            </a:r>
          </a:p>
          <a:p>
            <a:pPr marL="342900" indent="-342900" algn="just">
              <a:lnSpc>
                <a:spcPct val="150000"/>
              </a:lnSpc>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Preconceito.</a:t>
            </a:r>
          </a:p>
          <a:p>
            <a:pPr marL="342900" indent="-342900" algn="just">
              <a:lnSpc>
                <a:spcPct val="150000"/>
              </a:lnSpc>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Violência.</a:t>
            </a:r>
          </a:p>
          <a:p>
            <a:pPr marL="342900" indent="-342900" algn="just">
              <a:lnSpc>
                <a:spcPct val="150000"/>
              </a:lnSpc>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Pobreza.</a:t>
            </a:r>
          </a:p>
          <a:p>
            <a:pPr marL="342900" indent="-342900" algn="just">
              <a:lnSpc>
                <a:spcPct val="150000"/>
              </a:lnSpc>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Desemprego.</a:t>
            </a:r>
          </a:p>
          <a:p>
            <a:pPr marL="342900" indent="-342900" algn="just">
              <a:buFont typeface="Arial" panose="020B0604020202020204" pitchFamily="34" charset="0"/>
              <a:buChar char="•"/>
            </a:pPr>
            <a:endParaRPr lang="pt-BR" sz="2000" dirty="0">
              <a:solidFill>
                <a:srgbClr val="003B55"/>
              </a:solidFill>
              <a:latin typeface="Dosis ExtraLight"/>
              <a:ea typeface="Dosis ExtraLight"/>
              <a:cs typeface="Dosis ExtraLight"/>
              <a:sym typeface="Dosis ExtraLight"/>
            </a:endParaRPr>
          </a:p>
        </p:txBody>
      </p:sp>
      <p:pic>
        <p:nvPicPr>
          <p:cNvPr id="4" name="Imagem 3">
            <a:extLst>
              <a:ext uri="{FF2B5EF4-FFF2-40B4-BE49-F238E27FC236}">
                <a16:creationId xmlns:a16="http://schemas.microsoft.com/office/drawing/2014/main" xmlns="" id="{EE31FE87-3B59-4EE0-B233-FDFBB1F2A6C6}"/>
              </a:ext>
            </a:extLst>
          </p:cNvPr>
          <p:cNvPicPr>
            <a:picLocks noChangeAspect="1"/>
          </p:cNvPicPr>
          <p:nvPr/>
        </p:nvPicPr>
        <p:blipFill>
          <a:blip r:embed="rId5"/>
          <a:stretch>
            <a:fillRect/>
          </a:stretch>
        </p:blipFill>
        <p:spPr>
          <a:xfrm>
            <a:off x="3105086" y="1918241"/>
            <a:ext cx="4461176" cy="1982745"/>
          </a:xfrm>
          <a:prstGeom prst="rect">
            <a:avLst/>
          </a:prstGeom>
        </p:spPr>
      </p:pic>
      <p:sp>
        <p:nvSpPr>
          <p:cNvPr id="22" name="Retângulo 21">
            <a:extLst>
              <a:ext uri="{FF2B5EF4-FFF2-40B4-BE49-F238E27FC236}">
                <a16:creationId xmlns:a16="http://schemas.microsoft.com/office/drawing/2014/main" xmlns="" id="{6D73B685-9BC9-4FFD-B8A3-29C39789F1A3}"/>
              </a:ext>
            </a:extLst>
          </p:cNvPr>
          <p:cNvSpPr/>
          <p:nvPr/>
        </p:nvSpPr>
        <p:spPr>
          <a:xfrm>
            <a:off x="564450" y="60498"/>
            <a:ext cx="4007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sym typeface="Titillium Web Light"/>
              </a:rPr>
              <a:t>Fundamentos da marginalização</a:t>
            </a:r>
            <a:endParaRPr lang="en-US" sz="2800" dirty="0">
              <a:solidFill>
                <a:srgbClr val="0B87A1"/>
              </a:solidFill>
              <a:latin typeface="Dosis ExtraLight"/>
              <a:sym typeface="Titillium Web Light"/>
            </a:endParaRPr>
          </a:p>
        </p:txBody>
      </p:sp>
      <p:cxnSp>
        <p:nvCxnSpPr>
          <p:cNvPr id="23" name="Conector reto 22">
            <a:extLst>
              <a:ext uri="{FF2B5EF4-FFF2-40B4-BE49-F238E27FC236}">
                <a16:creationId xmlns:a16="http://schemas.microsoft.com/office/drawing/2014/main" xmlns="" id="{5263132E-B3CB-4778-A0DF-06C3ECE374C7}"/>
              </a:ext>
            </a:extLst>
          </p:cNvPr>
          <p:cNvCxnSpPr>
            <a:cxnSpLocks/>
            <a:stCxn id="24" idx="3"/>
          </p:cNvCxnSpPr>
          <p:nvPr/>
        </p:nvCxnSpPr>
        <p:spPr>
          <a:xfrm flipV="1">
            <a:off x="4699550" y="521025"/>
            <a:ext cx="2982363" cy="7088"/>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24" name="Retângulo 23">
            <a:extLst>
              <a:ext uri="{FF2B5EF4-FFF2-40B4-BE49-F238E27FC236}">
                <a16:creationId xmlns:a16="http://schemas.microsoft.com/office/drawing/2014/main" xmlns="" id="{57543C8B-E8A0-4499-84CE-ACCBC07487A0}"/>
              </a:ext>
            </a:extLst>
          </p:cNvPr>
          <p:cNvSpPr/>
          <p:nvPr/>
        </p:nvSpPr>
        <p:spPr>
          <a:xfrm>
            <a:off x="4571999" y="474113"/>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ângulo 24">
            <a:extLst>
              <a:ext uri="{FF2B5EF4-FFF2-40B4-BE49-F238E27FC236}">
                <a16:creationId xmlns:a16="http://schemas.microsoft.com/office/drawing/2014/main" xmlns="" id="{A64EF447-4C04-4A1B-AD3A-007EFE4E39CD}"/>
              </a:ext>
            </a:extLst>
          </p:cNvPr>
          <p:cNvSpPr/>
          <p:nvPr/>
        </p:nvSpPr>
        <p:spPr>
          <a:xfrm>
            <a:off x="561975" y="1006392"/>
            <a:ext cx="1581150"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Problemática</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2109451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14</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tângulo 29">
            <a:extLst>
              <a:ext uri="{FF2B5EF4-FFF2-40B4-BE49-F238E27FC236}">
                <a16:creationId xmlns:a16="http://schemas.microsoft.com/office/drawing/2014/main" xmlns="" id="{003C45A2-B6B6-46FA-9BA0-534A1F8E5990}"/>
              </a:ext>
            </a:extLst>
          </p:cNvPr>
          <p:cNvSpPr/>
          <p:nvPr/>
        </p:nvSpPr>
        <p:spPr>
          <a:xfrm>
            <a:off x="365881" y="1873647"/>
            <a:ext cx="3690346" cy="1631216"/>
          </a:xfrm>
          <a:prstGeom prst="rect">
            <a:avLst/>
          </a:prstGeom>
        </p:spPr>
        <p:txBody>
          <a:bodyPr wrap="square">
            <a:spAutoFit/>
          </a:bodyPr>
          <a:lstStyle/>
          <a:p>
            <a:pPr marL="342900" indent="-342900" algn="just">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Marginalização econômica.</a:t>
            </a:r>
          </a:p>
          <a:p>
            <a:pPr marL="342900" indent="-342900" algn="just">
              <a:buFont typeface="Arial" panose="020B0604020202020204" pitchFamily="34" charset="0"/>
              <a:buChar char="•"/>
            </a:pPr>
            <a:endParaRPr lang="pt-BR" sz="2000" dirty="0">
              <a:solidFill>
                <a:srgbClr val="003B55"/>
              </a:solidFill>
              <a:latin typeface="Dosis ExtraLight"/>
              <a:ea typeface="Dosis ExtraLight"/>
              <a:cs typeface="Dosis ExtraLight"/>
              <a:sym typeface="Dosis ExtraLight"/>
            </a:endParaRPr>
          </a:p>
          <a:p>
            <a:pPr marL="342900" indent="-342900" algn="just">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Marginalização social.</a:t>
            </a:r>
          </a:p>
          <a:p>
            <a:pPr marL="342900" indent="-342900" algn="just">
              <a:buFont typeface="Arial" panose="020B0604020202020204" pitchFamily="34" charset="0"/>
              <a:buChar char="•"/>
            </a:pPr>
            <a:endParaRPr lang="pt-BR" sz="2000" dirty="0">
              <a:solidFill>
                <a:srgbClr val="003B55"/>
              </a:solidFill>
              <a:latin typeface="Dosis ExtraLight"/>
              <a:ea typeface="Dosis ExtraLight"/>
              <a:cs typeface="Dosis ExtraLight"/>
              <a:sym typeface="Dosis ExtraLight"/>
            </a:endParaRPr>
          </a:p>
          <a:p>
            <a:pPr marL="342900" indent="-342900" algn="just">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Marginalização cultural.</a:t>
            </a:r>
          </a:p>
        </p:txBody>
      </p:sp>
      <p:sp>
        <p:nvSpPr>
          <p:cNvPr id="23" name="Retângulo 22">
            <a:extLst>
              <a:ext uri="{FF2B5EF4-FFF2-40B4-BE49-F238E27FC236}">
                <a16:creationId xmlns:a16="http://schemas.microsoft.com/office/drawing/2014/main" xmlns="" id="{2CC1EFC2-2740-4C8E-981A-D40CD45F6B2E}"/>
              </a:ext>
            </a:extLst>
          </p:cNvPr>
          <p:cNvSpPr/>
          <p:nvPr/>
        </p:nvSpPr>
        <p:spPr>
          <a:xfrm>
            <a:off x="4200594" y="1891868"/>
            <a:ext cx="3690346" cy="1015663"/>
          </a:xfrm>
          <a:prstGeom prst="rect">
            <a:avLst/>
          </a:prstGeom>
        </p:spPr>
        <p:txBody>
          <a:bodyPr wrap="square">
            <a:spAutoFit/>
          </a:bodyPr>
          <a:lstStyle/>
          <a:p>
            <a:pPr marL="342900" indent="-342900" algn="just">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Marginalização política.</a:t>
            </a:r>
          </a:p>
          <a:p>
            <a:pPr marL="342900" indent="-342900" algn="just">
              <a:buFont typeface="Arial" panose="020B0604020202020204" pitchFamily="34" charset="0"/>
              <a:buChar char="•"/>
            </a:pPr>
            <a:endParaRPr lang="pt-BR" sz="2000" dirty="0">
              <a:solidFill>
                <a:srgbClr val="003B55"/>
              </a:solidFill>
              <a:latin typeface="Dosis ExtraLight"/>
              <a:ea typeface="Dosis ExtraLight"/>
              <a:cs typeface="Dosis ExtraLight"/>
              <a:sym typeface="Dosis ExtraLight"/>
            </a:endParaRPr>
          </a:p>
          <a:p>
            <a:pPr marL="342900" indent="-342900" algn="just">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Marginalização “biológica”</a:t>
            </a:r>
          </a:p>
        </p:txBody>
      </p:sp>
      <p:sp>
        <p:nvSpPr>
          <p:cNvPr id="2" name="Elipse 1">
            <a:extLst>
              <a:ext uri="{FF2B5EF4-FFF2-40B4-BE49-F238E27FC236}">
                <a16:creationId xmlns:a16="http://schemas.microsoft.com/office/drawing/2014/main" xmlns="" id="{DA43948A-2BEB-47CF-AFE3-E669A6DE1DAA}"/>
              </a:ext>
            </a:extLst>
          </p:cNvPr>
          <p:cNvSpPr/>
          <p:nvPr/>
        </p:nvSpPr>
        <p:spPr>
          <a:xfrm>
            <a:off x="314421" y="1873647"/>
            <a:ext cx="362494" cy="3589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a:extLst>
              <a:ext uri="{FF2B5EF4-FFF2-40B4-BE49-F238E27FC236}">
                <a16:creationId xmlns:a16="http://schemas.microsoft.com/office/drawing/2014/main" xmlns="" id="{00E33C00-466A-404E-8CBE-A9CCA5A6F937}"/>
              </a:ext>
            </a:extLst>
          </p:cNvPr>
          <p:cNvSpPr/>
          <p:nvPr/>
        </p:nvSpPr>
        <p:spPr>
          <a:xfrm>
            <a:off x="314421" y="2498979"/>
            <a:ext cx="362494" cy="3589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Elipse 26">
            <a:extLst>
              <a:ext uri="{FF2B5EF4-FFF2-40B4-BE49-F238E27FC236}">
                <a16:creationId xmlns:a16="http://schemas.microsoft.com/office/drawing/2014/main" xmlns="" id="{24E420AC-97A2-4769-AE46-4A7DF3E3785C}"/>
              </a:ext>
            </a:extLst>
          </p:cNvPr>
          <p:cNvSpPr/>
          <p:nvPr/>
        </p:nvSpPr>
        <p:spPr>
          <a:xfrm>
            <a:off x="4138506" y="2526676"/>
            <a:ext cx="362494" cy="3589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xmlns="" id="{68E1BD72-9F68-4897-91DD-58E3E571F128}"/>
              </a:ext>
            </a:extLst>
          </p:cNvPr>
          <p:cNvSpPr/>
          <p:nvPr/>
        </p:nvSpPr>
        <p:spPr>
          <a:xfrm>
            <a:off x="1847223" y="3854185"/>
            <a:ext cx="4229256" cy="707886"/>
          </a:xfrm>
          <a:prstGeom prst="rect">
            <a:avLst/>
          </a:prstGeom>
        </p:spPr>
        <p:txBody>
          <a:bodyPr wrap="square">
            <a:spAutoFit/>
          </a:bodyPr>
          <a:lstStyle/>
          <a:p>
            <a:pPr algn="ctr"/>
            <a:r>
              <a:rPr lang="pt-BR" sz="2000" dirty="0">
                <a:solidFill>
                  <a:srgbClr val="FF0000"/>
                </a:solidFill>
                <a:latin typeface="Dosis ExtraLight"/>
                <a:ea typeface="Dosis ExtraLight"/>
                <a:cs typeface="Dosis ExtraLight"/>
                <a:sym typeface="Dosis ExtraLight"/>
              </a:rPr>
              <a:t>Onde a influência da tecnologia se faz mais presente?</a:t>
            </a:r>
            <a:endParaRPr lang="en-US" sz="2000" dirty="0">
              <a:solidFill>
                <a:srgbClr val="FF0000"/>
              </a:solidFill>
              <a:latin typeface="Dosis ExtraLight"/>
              <a:ea typeface="Dosis ExtraLight"/>
              <a:cs typeface="Dosis ExtraLight"/>
              <a:sym typeface="Dosis ExtraLight"/>
            </a:endParaRPr>
          </a:p>
        </p:txBody>
      </p:sp>
      <p:sp>
        <p:nvSpPr>
          <p:cNvPr id="26" name="Retângulo 25">
            <a:extLst>
              <a:ext uri="{FF2B5EF4-FFF2-40B4-BE49-F238E27FC236}">
                <a16:creationId xmlns:a16="http://schemas.microsoft.com/office/drawing/2014/main" xmlns="" id="{AC511050-2C86-41C0-8A8B-4A4904EE8A5E}"/>
              </a:ext>
            </a:extLst>
          </p:cNvPr>
          <p:cNvSpPr/>
          <p:nvPr/>
        </p:nvSpPr>
        <p:spPr>
          <a:xfrm>
            <a:off x="564450" y="60498"/>
            <a:ext cx="4007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sym typeface="Titillium Web Light"/>
              </a:rPr>
              <a:t>Fundamentos da marginalização</a:t>
            </a:r>
            <a:endParaRPr lang="en-US" sz="2800" dirty="0">
              <a:solidFill>
                <a:srgbClr val="0B87A1"/>
              </a:solidFill>
              <a:latin typeface="Dosis ExtraLight"/>
              <a:sym typeface="Titillium Web Light"/>
            </a:endParaRPr>
          </a:p>
        </p:txBody>
      </p:sp>
      <p:cxnSp>
        <p:nvCxnSpPr>
          <p:cNvPr id="29" name="Conector reto 28">
            <a:extLst>
              <a:ext uri="{FF2B5EF4-FFF2-40B4-BE49-F238E27FC236}">
                <a16:creationId xmlns:a16="http://schemas.microsoft.com/office/drawing/2014/main" xmlns="" id="{D6396949-C337-49AE-B396-8EFD29D86CA4}"/>
              </a:ext>
            </a:extLst>
          </p:cNvPr>
          <p:cNvCxnSpPr>
            <a:cxnSpLocks/>
            <a:stCxn id="31" idx="3"/>
          </p:cNvCxnSpPr>
          <p:nvPr/>
        </p:nvCxnSpPr>
        <p:spPr>
          <a:xfrm flipV="1">
            <a:off x="4699550" y="521025"/>
            <a:ext cx="2982363" cy="7088"/>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31" name="Retângulo 30">
            <a:extLst>
              <a:ext uri="{FF2B5EF4-FFF2-40B4-BE49-F238E27FC236}">
                <a16:creationId xmlns:a16="http://schemas.microsoft.com/office/drawing/2014/main" xmlns="" id="{43B30CF6-A8E1-4434-ADD2-7F455F8FEB57}"/>
              </a:ext>
            </a:extLst>
          </p:cNvPr>
          <p:cNvSpPr/>
          <p:nvPr/>
        </p:nvSpPr>
        <p:spPr>
          <a:xfrm>
            <a:off x="4571999" y="474113"/>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ângulo 31">
            <a:extLst>
              <a:ext uri="{FF2B5EF4-FFF2-40B4-BE49-F238E27FC236}">
                <a16:creationId xmlns:a16="http://schemas.microsoft.com/office/drawing/2014/main" xmlns="" id="{D4032D78-8130-4C2C-AC9D-8798AACC148C}"/>
              </a:ext>
            </a:extLst>
          </p:cNvPr>
          <p:cNvSpPr/>
          <p:nvPr/>
        </p:nvSpPr>
        <p:spPr>
          <a:xfrm>
            <a:off x="561975" y="1006392"/>
            <a:ext cx="1581150"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Tipos</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124727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7"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2" y="60498"/>
            <a:ext cx="1930568"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3600" dirty="0">
                <a:solidFill>
                  <a:srgbClr val="0B87A1"/>
                </a:solidFill>
                <a:latin typeface="Dosis ExtraLight"/>
                <a:ea typeface="Dosis ExtraLight"/>
                <a:cs typeface="Dosis ExtraLight"/>
                <a:sym typeface="Dosis ExtraLight"/>
              </a:rPr>
              <a:t>Agenda</a:t>
            </a:r>
            <a:endParaRPr lang="en-US" sz="36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15</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sp>
        <p:nvSpPr>
          <p:cNvPr id="18" name="Retângulo 17"/>
          <p:cNvSpPr/>
          <p:nvPr/>
        </p:nvSpPr>
        <p:spPr>
          <a:xfrm>
            <a:off x="104163" y="1477489"/>
            <a:ext cx="1864834" cy="204041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A evolução da tecnologia</a:t>
            </a:r>
            <a:endParaRPr lang="en-US" sz="2000" dirty="0">
              <a:solidFill>
                <a:srgbClr val="003B55"/>
              </a:solidFill>
              <a:latin typeface="Titillium Web Light"/>
              <a:ea typeface="Titillium Web Light"/>
              <a:cs typeface="Titillium Web Light"/>
              <a:sym typeface="Titillium Web Light"/>
            </a:endParaRPr>
          </a:p>
        </p:txBody>
      </p:sp>
      <p:sp>
        <p:nvSpPr>
          <p:cNvPr id="26" name="Retângulo 25"/>
          <p:cNvSpPr/>
          <p:nvPr/>
        </p:nvSpPr>
        <p:spPr>
          <a:xfrm>
            <a:off x="2043590" y="1477489"/>
            <a:ext cx="1864834" cy="204041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Fundamentos da marginalização</a:t>
            </a:r>
            <a:endParaRPr lang="en-US" sz="2000" dirty="0">
              <a:solidFill>
                <a:srgbClr val="003B55"/>
              </a:solidFill>
              <a:latin typeface="Titillium Web Light"/>
              <a:ea typeface="Titillium Web Light"/>
              <a:cs typeface="Titillium Web Light"/>
              <a:sym typeface="Titillium Web Light"/>
            </a:endParaRPr>
          </a:p>
        </p:txBody>
      </p:sp>
      <p:sp>
        <p:nvSpPr>
          <p:cNvPr id="27" name="Retângulo 26"/>
          <p:cNvSpPr/>
          <p:nvPr/>
        </p:nvSpPr>
        <p:spPr>
          <a:xfrm>
            <a:off x="3983017" y="1477489"/>
            <a:ext cx="1864834" cy="204041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A tecnologia e a marginalização social e econômica</a:t>
            </a:r>
            <a:endParaRPr lang="en-US" sz="2000" dirty="0">
              <a:solidFill>
                <a:srgbClr val="003B55"/>
              </a:solidFill>
              <a:latin typeface="Titillium Web Light"/>
              <a:ea typeface="Titillium Web Light"/>
              <a:cs typeface="Titillium Web Light"/>
              <a:sym typeface="Titillium Web Light"/>
            </a:endParaRPr>
          </a:p>
        </p:txBody>
      </p:sp>
      <p:sp>
        <p:nvSpPr>
          <p:cNvPr id="28" name="Retângulo 27"/>
          <p:cNvSpPr/>
          <p:nvPr/>
        </p:nvSpPr>
        <p:spPr>
          <a:xfrm>
            <a:off x="5922444" y="1477489"/>
            <a:ext cx="1864834" cy="20404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Uma nova marginalização: biológica</a:t>
            </a:r>
            <a:endParaRPr lang="en-US" sz="2000" dirty="0">
              <a:solidFill>
                <a:srgbClr val="003B55"/>
              </a:solidFill>
              <a:latin typeface="Titillium Web Light"/>
              <a:ea typeface="Titillium Web Light"/>
              <a:cs typeface="Titillium Web Light"/>
              <a:sym typeface="Titillium Web Light"/>
            </a:endParaRPr>
          </a:p>
        </p:txBody>
      </p:sp>
      <p:cxnSp>
        <p:nvCxnSpPr>
          <p:cNvPr id="10" name="Conector reto 9"/>
          <p:cNvCxnSpPr/>
          <p:nvPr/>
        </p:nvCxnSpPr>
        <p:spPr>
          <a:xfrm>
            <a:off x="246005"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a:off x="2185432"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4124859"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a:off x="6064286"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p:nvPr/>
        </p:nvCxnSpPr>
        <p:spPr>
          <a:xfrm>
            <a:off x="2611408" y="521025"/>
            <a:ext cx="5070505"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2503408"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17338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16</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ângulo 31">
            <a:extLst>
              <a:ext uri="{FF2B5EF4-FFF2-40B4-BE49-F238E27FC236}">
                <a16:creationId xmlns:a16="http://schemas.microsoft.com/office/drawing/2014/main" xmlns="" id="{88D3486B-9EB5-418F-B20D-2A70BB766F07}"/>
              </a:ext>
            </a:extLst>
          </p:cNvPr>
          <p:cNvSpPr/>
          <p:nvPr/>
        </p:nvSpPr>
        <p:spPr>
          <a:xfrm>
            <a:off x="1676358" y="906435"/>
            <a:ext cx="6749795" cy="400110"/>
          </a:xfrm>
          <a:prstGeom prst="rect">
            <a:avLst/>
          </a:prstGeom>
        </p:spPr>
        <p:txBody>
          <a:bodyPr wrap="square">
            <a:spAutoFit/>
          </a:bodyPr>
          <a:lstStyle/>
          <a:p>
            <a:pPr algn="ctr"/>
            <a:r>
              <a:rPr lang="pt-BR" sz="2000" b="1" dirty="0">
                <a:solidFill>
                  <a:srgbClr val="003B55"/>
                </a:solidFill>
                <a:latin typeface="Dosis ExtraLight"/>
                <a:ea typeface="Dosis ExtraLight"/>
                <a:cs typeface="Dosis ExtraLight"/>
                <a:sym typeface="Dosis ExtraLight"/>
              </a:rPr>
              <a:t>Desenvolvimentos tecnológicos para quem?</a:t>
            </a:r>
            <a:endParaRPr lang="en-US" sz="2000" b="1" dirty="0">
              <a:solidFill>
                <a:srgbClr val="003B55"/>
              </a:solidFill>
              <a:latin typeface="Dosis ExtraLight"/>
              <a:ea typeface="Dosis ExtraLight"/>
              <a:cs typeface="Dosis ExtraLight"/>
              <a:sym typeface="Dosis ExtraLight"/>
            </a:endParaRPr>
          </a:p>
        </p:txBody>
      </p:sp>
      <p:sp>
        <p:nvSpPr>
          <p:cNvPr id="33" name="Retângulo 32">
            <a:extLst>
              <a:ext uri="{FF2B5EF4-FFF2-40B4-BE49-F238E27FC236}">
                <a16:creationId xmlns:a16="http://schemas.microsoft.com/office/drawing/2014/main" xmlns="" id="{14C72A14-50B7-4C4C-823F-2C703FBA4D48}"/>
              </a:ext>
            </a:extLst>
          </p:cNvPr>
          <p:cNvSpPr/>
          <p:nvPr/>
        </p:nvSpPr>
        <p:spPr>
          <a:xfrm>
            <a:off x="2731771" y="1192000"/>
            <a:ext cx="4506974" cy="707886"/>
          </a:xfrm>
          <a:prstGeom prst="rect">
            <a:avLst/>
          </a:prstGeom>
        </p:spPr>
        <p:txBody>
          <a:bodyPr wrap="square">
            <a:spAutoFit/>
          </a:bodyPr>
          <a:lstStyle/>
          <a:p>
            <a:r>
              <a:rPr lang="pt-BR" sz="2000" dirty="0">
                <a:solidFill>
                  <a:srgbClr val="003B55"/>
                </a:solidFill>
                <a:latin typeface="Dosis ExtraLight"/>
                <a:ea typeface="Dosis ExtraLight"/>
                <a:cs typeface="Dosis ExtraLight"/>
                <a:sym typeface="Dosis ExtraLight"/>
              </a:rPr>
              <a:t>TED TALK: “Veja como o resto do mundo vive organizado pela renda” </a:t>
            </a:r>
            <a:endParaRPr lang="en-US" sz="2000" dirty="0">
              <a:solidFill>
                <a:srgbClr val="003B55"/>
              </a:solidFill>
              <a:latin typeface="Dosis ExtraLight"/>
              <a:ea typeface="Dosis ExtraLight"/>
              <a:cs typeface="Dosis ExtraLight"/>
              <a:sym typeface="Dosis ExtraLight"/>
            </a:endParaRPr>
          </a:p>
        </p:txBody>
      </p:sp>
      <p:sp>
        <p:nvSpPr>
          <p:cNvPr id="34" name="Retângulo 33">
            <a:extLst>
              <a:ext uri="{FF2B5EF4-FFF2-40B4-BE49-F238E27FC236}">
                <a16:creationId xmlns:a16="http://schemas.microsoft.com/office/drawing/2014/main" xmlns="" id="{AA10B205-5D28-48E0-8B83-C91D97CF7D23}"/>
              </a:ext>
            </a:extLst>
          </p:cNvPr>
          <p:cNvSpPr/>
          <p:nvPr/>
        </p:nvSpPr>
        <p:spPr>
          <a:xfrm>
            <a:off x="1544363" y="4223294"/>
            <a:ext cx="6749795" cy="246221"/>
          </a:xfrm>
          <a:prstGeom prst="rect">
            <a:avLst/>
          </a:prstGeom>
        </p:spPr>
        <p:txBody>
          <a:bodyPr wrap="square">
            <a:spAutoFit/>
          </a:bodyPr>
          <a:lstStyle/>
          <a:p>
            <a:pPr algn="ctr"/>
            <a:r>
              <a:rPr lang="pt-BR" sz="1000" dirty="0">
                <a:hlinkClick r:id="rId5"/>
              </a:rPr>
              <a:t>https://www.youtube.com/watch?v=u4L130DkdOw&amp;t=53s</a:t>
            </a:r>
            <a:endParaRPr lang="en-US" sz="1000" dirty="0">
              <a:solidFill>
                <a:srgbClr val="003B55"/>
              </a:solidFill>
              <a:latin typeface="Dosis ExtraLight"/>
              <a:ea typeface="Dosis ExtraLight"/>
              <a:cs typeface="Dosis ExtraLight"/>
              <a:sym typeface="Dosis ExtraLight"/>
            </a:endParaRPr>
          </a:p>
        </p:txBody>
      </p:sp>
      <p:sp>
        <p:nvSpPr>
          <p:cNvPr id="2" name="Rectangle 1">
            <a:extLst>
              <a:ext uri="{FF2B5EF4-FFF2-40B4-BE49-F238E27FC236}">
                <a16:creationId xmlns:a16="http://schemas.microsoft.com/office/drawing/2014/main" xmlns="" id="{43FF72EA-43CB-4C1C-B836-9FA463BC19B0}"/>
              </a:ext>
            </a:extLst>
          </p:cNvPr>
          <p:cNvSpPr/>
          <p:nvPr/>
        </p:nvSpPr>
        <p:spPr>
          <a:xfrm>
            <a:off x="3520480" y="4409111"/>
            <a:ext cx="2797561" cy="246221"/>
          </a:xfrm>
          <a:prstGeom prst="rect">
            <a:avLst/>
          </a:prstGeom>
        </p:spPr>
        <p:txBody>
          <a:bodyPr wrap="none">
            <a:spAutoFit/>
          </a:bodyPr>
          <a:lstStyle/>
          <a:p>
            <a:r>
              <a:rPr lang="pt-BR" sz="1000" dirty="0">
                <a:hlinkClick r:id="rId6"/>
              </a:rPr>
              <a:t>https://www.gapminder.org/dollar-street/matrix</a:t>
            </a:r>
            <a:endParaRPr lang="pt-BR" sz="1000" dirty="0"/>
          </a:p>
        </p:txBody>
      </p:sp>
      <p:pic>
        <p:nvPicPr>
          <p:cNvPr id="3" name="Imagem 2">
            <a:extLst>
              <a:ext uri="{FF2B5EF4-FFF2-40B4-BE49-F238E27FC236}">
                <a16:creationId xmlns:a16="http://schemas.microsoft.com/office/drawing/2014/main" xmlns="" id="{71450E8D-5CFD-47CA-B032-6329AC6CF267}"/>
              </a:ext>
            </a:extLst>
          </p:cNvPr>
          <p:cNvPicPr>
            <a:picLocks noChangeAspect="1"/>
          </p:cNvPicPr>
          <p:nvPr/>
        </p:nvPicPr>
        <p:blipFill>
          <a:blip r:embed="rId7"/>
          <a:stretch>
            <a:fillRect/>
          </a:stretch>
        </p:blipFill>
        <p:spPr>
          <a:xfrm>
            <a:off x="2731771" y="1999037"/>
            <a:ext cx="4374977" cy="2187489"/>
          </a:xfrm>
          <a:prstGeom prst="rect">
            <a:avLst/>
          </a:prstGeom>
        </p:spPr>
      </p:pic>
      <p:sp>
        <p:nvSpPr>
          <p:cNvPr id="23" name="Retângulo 22">
            <a:extLst>
              <a:ext uri="{FF2B5EF4-FFF2-40B4-BE49-F238E27FC236}">
                <a16:creationId xmlns:a16="http://schemas.microsoft.com/office/drawing/2014/main" xmlns="" id="{1E7B265E-F502-4EA0-8544-F0FC5A5A1BD7}"/>
              </a:ext>
            </a:extLst>
          </p:cNvPr>
          <p:cNvSpPr/>
          <p:nvPr/>
        </p:nvSpPr>
        <p:spPr>
          <a:xfrm>
            <a:off x="561974" y="1006392"/>
            <a:ext cx="1965325"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Contextualização</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534920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17</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ângulo 31">
            <a:extLst>
              <a:ext uri="{FF2B5EF4-FFF2-40B4-BE49-F238E27FC236}">
                <a16:creationId xmlns:a16="http://schemas.microsoft.com/office/drawing/2014/main" xmlns="" id="{88D3486B-9EB5-418F-B20D-2A70BB766F07}"/>
              </a:ext>
            </a:extLst>
          </p:cNvPr>
          <p:cNvSpPr/>
          <p:nvPr/>
        </p:nvSpPr>
        <p:spPr>
          <a:xfrm>
            <a:off x="1306400" y="1668805"/>
            <a:ext cx="1916862" cy="400110"/>
          </a:xfrm>
          <a:prstGeom prst="rect">
            <a:avLst/>
          </a:prstGeom>
        </p:spPr>
        <p:txBody>
          <a:bodyPr wrap="square">
            <a:spAutoFit/>
          </a:bodyPr>
          <a:lstStyle/>
          <a:p>
            <a:pPr algn="ctr"/>
            <a:r>
              <a:rPr lang="pt-BR" sz="2000" b="1" dirty="0">
                <a:solidFill>
                  <a:srgbClr val="003B55"/>
                </a:solidFill>
                <a:latin typeface="Dosis ExtraLight"/>
                <a:ea typeface="Dosis ExtraLight"/>
                <a:cs typeface="Dosis ExtraLight"/>
                <a:sym typeface="Dosis ExtraLight"/>
              </a:rPr>
              <a:t>Eficiência?</a:t>
            </a:r>
            <a:endParaRPr lang="en-US" sz="2000" b="1" dirty="0">
              <a:solidFill>
                <a:srgbClr val="003B55"/>
              </a:solidFill>
              <a:latin typeface="Dosis ExtraLight"/>
              <a:ea typeface="Dosis ExtraLight"/>
              <a:cs typeface="Dosis ExtraLight"/>
              <a:sym typeface="Dosis ExtraLight"/>
            </a:endParaRPr>
          </a:p>
        </p:txBody>
      </p:sp>
      <p:sp>
        <p:nvSpPr>
          <p:cNvPr id="22" name="Retângulo 31">
            <a:extLst>
              <a:ext uri="{FF2B5EF4-FFF2-40B4-BE49-F238E27FC236}">
                <a16:creationId xmlns:a16="http://schemas.microsoft.com/office/drawing/2014/main" xmlns="" id="{3020599F-0D2C-4FF8-9DA2-FBD8043A82AC}"/>
              </a:ext>
            </a:extLst>
          </p:cNvPr>
          <p:cNvSpPr/>
          <p:nvPr/>
        </p:nvSpPr>
        <p:spPr>
          <a:xfrm>
            <a:off x="3124638" y="1636085"/>
            <a:ext cx="1916862" cy="400110"/>
          </a:xfrm>
          <a:prstGeom prst="rect">
            <a:avLst/>
          </a:prstGeom>
        </p:spPr>
        <p:txBody>
          <a:bodyPr wrap="square">
            <a:spAutoFit/>
          </a:bodyPr>
          <a:lstStyle/>
          <a:p>
            <a:pPr algn="ctr"/>
            <a:r>
              <a:rPr lang="pt-BR" sz="2000" b="1" dirty="0">
                <a:solidFill>
                  <a:srgbClr val="003B55"/>
                </a:solidFill>
                <a:latin typeface="Dosis ExtraLight"/>
                <a:ea typeface="Dosis ExtraLight"/>
                <a:cs typeface="Dosis ExtraLight"/>
                <a:sym typeface="Dosis ExtraLight"/>
              </a:rPr>
              <a:t>x</a:t>
            </a:r>
            <a:endParaRPr lang="en-US" sz="2000" b="1" dirty="0">
              <a:solidFill>
                <a:srgbClr val="003B55"/>
              </a:solidFill>
              <a:latin typeface="Dosis ExtraLight"/>
              <a:ea typeface="Dosis ExtraLight"/>
              <a:cs typeface="Dosis ExtraLight"/>
              <a:sym typeface="Dosis ExtraLight"/>
            </a:endParaRPr>
          </a:p>
        </p:txBody>
      </p:sp>
      <p:sp>
        <p:nvSpPr>
          <p:cNvPr id="23" name="Retângulo 31">
            <a:extLst>
              <a:ext uri="{FF2B5EF4-FFF2-40B4-BE49-F238E27FC236}">
                <a16:creationId xmlns:a16="http://schemas.microsoft.com/office/drawing/2014/main" xmlns="" id="{D92F41BD-8CB6-4C2A-97FB-E71A84EBA6EA}"/>
              </a:ext>
            </a:extLst>
          </p:cNvPr>
          <p:cNvSpPr/>
          <p:nvPr/>
        </p:nvSpPr>
        <p:spPr>
          <a:xfrm>
            <a:off x="4919776" y="1328309"/>
            <a:ext cx="2418817" cy="1015663"/>
          </a:xfrm>
          <a:prstGeom prst="rect">
            <a:avLst/>
          </a:prstGeom>
        </p:spPr>
        <p:txBody>
          <a:bodyPr wrap="square">
            <a:spAutoFit/>
          </a:bodyPr>
          <a:lstStyle/>
          <a:p>
            <a:pPr algn="ctr"/>
            <a:r>
              <a:rPr lang="pt-BR" sz="2000" b="1" dirty="0">
                <a:solidFill>
                  <a:srgbClr val="003B55"/>
                </a:solidFill>
                <a:latin typeface="Dosis ExtraLight"/>
                <a:ea typeface="Dosis ExtraLight"/>
                <a:cs typeface="Dosis ExtraLight"/>
                <a:sym typeface="Dosis ExtraLight"/>
              </a:rPr>
              <a:t>Tecnologias acessíveis a pessoas de baixa renda?</a:t>
            </a:r>
            <a:endParaRPr lang="en-US" sz="2000" b="1" dirty="0">
              <a:solidFill>
                <a:srgbClr val="003B55"/>
              </a:solidFill>
              <a:latin typeface="Dosis ExtraLight"/>
              <a:ea typeface="Dosis ExtraLight"/>
              <a:cs typeface="Dosis ExtraLight"/>
              <a:sym typeface="Dosis ExtraLight"/>
            </a:endParaRPr>
          </a:p>
        </p:txBody>
      </p:sp>
      <p:pic>
        <p:nvPicPr>
          <p:cNvPr id="3" name="Picture 2">
            <a:extLst>
              <a:ext uri="{FF2B5EF4-FFF2-40B4-BE49-F238E27FC236}">
                <a16:creationId xmlns:a16="http://schemas.microsoft.com/office/drawing/2014/main" xmlns="" id="{19797E49-CA88-4BF6-8A07-2CC2D1C5DA02}"/>
              </a:ext>
            </a:extLst>
          </p:cNvPr>
          <p:cNvPicPr>
            <a:picLocks noChangeAspect="1"/>
          </p:cNvPicPr>
          <p:nvPr/>
        </p:nvPicPr>
        <p:blipFill>
          <a:blip r:embed="rId5"/>
          <a:stretch>
            <a:fillRect/>
          </a:stretch>
        </p:blipFill>
        <p:spPr>
          <a:xfrm>
            <a:off x="725449" y="2045919"/>
            <a:ext cx="3093257" cy="2514045"/>
          </a:xfrm>
          <a:prstGeom prst="rect">
            <a:avLst/>
          </a:prstGeom>
        </p:spPr>
      </p:pic>
      <p:sp>
        <p:nvSpPr>
          <p:cNvPr id="25" name="Retângulo 31">
            <a:extLst>
              <a:ext uri="{FF2B5EF4-FFF2-40B4-BE49-F238E27FC236}">
                <a16:creationId xmlns:a16="http://schemas.microsoft.com/office/drawing/2014/main" xmlns="" id="{5FBBDDC7-7DA9-4A1D-8D97-B6B56FD3C58C}"/>
              </a:ext>
            </a:extLst>
          </p:cNvPr>
          <p:cNvSpPr/>
          <p:nvPr/>
        </p:nvSpPr>
        <p:spPr>
          <a:xfrm>
            <a:off x="1272110" y="1346109"/>
            <a:ext cx="1916862" cy="400110"/>
          </a:xfrm>
          <a:prstGeom prst="rect">
            <a:avLst/>
          </a:prstGeom>
        </p:spPr>
        <p:txBody>
          <a:bodyPr wrap="square">
            <a:spAutoFit/>
          </a:bodyPr>
          <a:lstStyle/>
          <a:p>
            <a:pPr algn="ctr"/>
            <a:r>
              <a:rPr lang="pt-BR" sz="2000" b="1" dirty="0">
                <a:solidFill>
                  <a:srgbClr val="003B55"/>
                </a:solidFill>
                <a:latin typeface="Dosis ExtraLight"/>
                <a:ea typeface="Dosis ExtraLight"/>
                <a:cs typeface="Dosis ExtraLight"/>
                <a:sym typeface="Dosis ExtraLight"/>
              </a:rPr>
              <a:t>Lucro?</a:t>
            </a:r>
            <a:endParaRPr lang="en-US" sz="2000" b="1" dirty="0">
              <a:solidFill>
                <a:srgbClr val="003B55"/>
              </a:solidFill>
              <a:latin typeface="Dosis ExtraLight"/>
              <a:ea typeface="Dosis ExtraLight"/>
              <a:cs typeface="Dosis ExtraLight"/>
              <a:sym typeface="Dosis ExtraLight"/>
            </a:endParaRPr>
          </a:p>
        </p:txBody>
      </p:sp>
      <p:pic>
        <p:nvPicPr>
          <p:cNvPr id="10" name="Picture 9">
            <a:extLst>
              <a:ext uri="{FF2B5EF4-FFF2-40B4-BE49-F238E27FC236}">
                <a16:creationId xmlns:a16="http://schemas.microsoft.com/office/drawing/2014/main" xmlns="" id="{23FF08A2-1E13-4B08-9168-4ECBFDB00FC0}"/>
              </a:ext>
            </a:extLst>
          </p:cNvPr>
          <p:cNvPicPr>
            <a:picLocks noChangeAspect="1"/>
          </p:cNvPicPr>
          <p:nvPr/>
        </p:nvPicPr>
        <p:blipFill>
          <a:blip r:embed="rId6"/>
          <a:stretch>
            <a:fillRect/>
          </a:stretch>
        </p:blipFill>
        <p:spPr>
          <a:xfrm>
            <a:off x="4605185" y="2443753"/>
            <a:ext cx="3048000" cy="2162175"/>
          </a:xfrm>
          <a:prstGeom prst="rect">
            <a:avLst/>
          </a:prstGeom>
        </p:spPr>
      </p:pic>
      <p:sp>
        <p:nvSpPr>
          <p:cNvPr id="24" name="Retângulo 23">
            <a:extLst>
              <a:ext uri="{FF2B5EF4-FFF2-40B4-BE49-F238E27FC236}">
                <a16:creationId xmlns:a16="http://schemas.microsoft.com/office/drawing/2014/main" xmlns="" id="{622CB823-38B0-4E41-A0B0-018507DACB83}"/>
              </a:ext>
            </a:extLst>
          </p:cNvPr>
          <p:cNvSpPr/>
          <p:nvPr/>
        </p:nvSpPr>
        <p:spPr>
          <a:xfrm>
            <a:off x="561974" y="1006392"/>
            <a:ext cx="1965325"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Contextualização</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3436960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18</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xmlns="" id="{052476B1-14FF-40A0-90B9-402232795C5D}"/>
              </a:ext>
            </a:extLst>
          </p:cNvPr>
          <p:cNvPicPr>
            <a:picLocks noChangeAspect="1"/>
          </p:cNvPicPr>
          <p:nvPr/>
        </p:nvPicPr>
        <p:blipFill rotWithShape="1">
          <a:blip r:embed="rId5"/>
          <a:srcRect b="51874"/>
          <a:stretch/>
        </p:blipFill>
        <p:spPr>
          <a:xfrm>
            <a:off x="508025" y="1368744"/>
            <a:ext cx="7020471" cy="777799"/>
          </a:xfrm>
          <a:prstGeom prst="rect">
            <a:avLst/>
          </a:prstGeom>
        </p:spPr>
      </p:pic>
      <p:pic>
        <p:nvPicPr>
          <p:cNvPr id="11" name="Imagem 10">
            <a:extLst>
              <a:ext uri="{FF2B5EF4-FFF2-40B4-BE49-F238E27FC236}">
                <a16:creationId xmlns:a16="http://schemas.microsoft.com/office/drawing/2014/main" xmlns="" id="{21C231AE-825C-4509-BB35-19DC48E2F532}"/>
              </a:ext>
            </a:extLst>
          </p:cNvPr>
          <p:cNvPicPr>
            <a:picLocks noChangeAspect="1"/>
          </p:cNvPicPr>
          <p:nvPr/>
        </p:nvPicPr>
        <p:blipFill rotWithShape="1">
          <a:blip r:embed="rId6"/>
          <a:srcRect r="16359"/>
          <a:stretch/>
        </p:blipFill>
        <p:spPr>
          <a:xfrm>
            <a:off x="336968" y="2707563"/>
            <a:ext cx="3553712" cy="1419423"/>
          </a:xfrm>
          <a:prstGeom prst="rect">
            <a:avLst/>
          </a:prstGeom>
        </p:spPr>
      </p:pic>
      <p:sp>
        <p:nvSpPr>
          <p:cNvPr id="12" name="Retângulo 11">
            <a:extLst>
              <a:ext uri="{FF2B5EF4-FFF2-40B4-BE49-F238E27FC236}">
                <a16:creationId xmlns:a16="http://schemas.microsoft.com/office/drawing/2014/main" xmlns="" id="{4CE94B1F-2892-4A81-915B-4E59C14AAE94}"/>
              </a:ext>
            </a:extLst>
          </p:cNvPr>
          <p:cNvSpPr/>
          <p:nvPr/>
        </p:nvSpPr>
        <p:spPr>
          <a:xfrm>
            <a:off x="3467507" y="2298988"/>
            <a:ext cx="4036670" cy="442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a:extLst>
              <a:ext uri="{FF2B5EF4-FFF2-40B4-BE49-F238E27FC236}">
                <a16:creationId xmlns:a16="http://schemas.microsoft.com/office/drawing/2014/main" xmlns="" id="{ABC8E1FB-7D13-4617-AC23-DB5ABA3E9BF0}"/>
              </a:ext>
            </a:extLst>
          </p:cNvPr>
          <p:cNvSpPr/>
          <p:nvPr/>
        </p:nvSpPr>
        <p:spPr>
          <a:xfrm>
            <a:off x="3930421" y="2441771"/>
            <a:ext cx="3717653" cy="1631216"/>
          </a:xfrm>
          <a:prstGeom prst="rect">
            <a:avLst/>
          </a:prstGeom>
        </p:spPr>
        <p:txBody>
          <a:bodyPr wrap="square">
            <a:spAutoFit/>
          </a:bodyPr>
          <a:lstStyle/>
          <a:p>
            <a:pPr marL="342900" indent="-342900" algn="just">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Pobreza extrema: &lt; 7,8 reais.</a:t>
            </a:r>
          </a:p>
          <a:p>
            <a:pPr marL="342900" indent="-342900" algn="just">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Linha de pobreza: &lt; 13,1 reais (países renda média-baixa)</a:t>
            </a:r>
          </a:p>
          <a:p>
            <a:pPr marL="342900" indent="-342900" algn="just">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Linha de pobreza: &lt; 22,6 reais. (países renda média-alta)</a:t>
            </a:r>
            <a:endParaRPr lang="en-US" sz="2000" dirty="0">
              <a:solidFill>
                <a:srgbClr val="003B55"/>
              </a:solidFill>
              <a:latin typeface="Dosis ExtraLight"/>
              <a:ea typeface="Dosis ExtraLight"/>
              <a:cs typeface="Dosis ExtraLight"/>
              <a:sym typeface="Dosis ExtraLight"/>
            </a:endParaRPr>
          </a:p>
        </p:txBody>
      </p:sp>
      <p:sp>
        <p:nvSpPr>
          <p:cNvPr id="25" name="Retângulo 24">
            <a:extLst>
              <a:ext uri="{FF2B5EF4-FFF2-40B4-BE49-F238E27FC236}">
                <a16:creationId xmlns:a16="http://schemas.microsoft.com/office/drawing/2014/main" xmlns="" id="{1AD43A2C-DD39-4F2C-AC89-F60CEFAF33D8}"/>
              </a:ext>
            </a:extLst>
          </p:cNvPr>
          <p:cNvSpPr/>
          <p:nvPr/>
        </p:nvSpPr>
        <p:spPr>
          <a:xfrm>
            <a:off x="5986453" y="4055992"/>
            <a:ext cx="1867850" cy="400110"/>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(Por dia)</a:t>
            </a:r>
            <a:endParaRPr lang="en-US" sz="2000" dirty="0">
              <a:solidFill>
                <a:srgbClr val="003B55"/>
              </a:solidFill>
              <a:latin typeface="Dosis ExtraLight"/>
              <a:ea typeface="Dosis ExtraLight"/>
              <a:cs typeface="Dosis ExtraLight"/>
              <a:sym typeface="Dosis ExtraLight"/>
            </a:endParaRPr>
          </a:p>
        </p:txBody>
      </p:sp>
      <p:sp>
        <p:nvSpPr>
          <p:cNvPr id="23" name="Retângulo 22">
            <a:extLst>
              <a:ext uri="{FF2B5EF4-FFF2-40B4-BE49-F238E27FC236}">
                <a16:creationId xmlns:a16="http://schemas.microsoft.com/office/drawing/2014/main" xmlns="" id="{F8C16AD3-3200-4C40-B0BB-17497B1C59F0}"/>
              </a:ext>
            </a:extLst>
          </p:cNvPr>
          <p:cNvSpPr/>
          <p:nvPr/>
        </p:nvSpPr>
        <p:spPr>
          <a:xfrm>
            <a:off x="1164697" y="4298066"/>
            <a:ext cx="2725983" cy="400110"/>
          </a:xfrm>
          <a:prstGeom prst="rect">
            <a:avLst/>
          </a:prstGeom>
        </p:spPr>
        <p:txBody>
          <a:bodyPr wrap="square">
            <a:spAutoFit/>
          </a:bodyPr>
          <a:lstStyle/>
          <a:p>
            <a:pPr algn="just"/>
            <a:r>
              <a:rPr lang="pt-BR" sz="2000" dirty="0">
                <a:solidFill>
                  <a:srgbClr val="003B55"/>
                </a:solidFill>
                <a:latin typeface="Dosis ExtraLight"/>
                <a:ea typeface="Dosis ExtraLight"/>
                <a:cs typeface="Dosis ExtraLight"/>
                <a:sym typeface="Dosis ExtraLight"/>
              </a:rPr>
              <a:t>Brasil: 687,4 reais por mês.</a:t>
            </a:r>
            <a:endParaRPr lang="en-US" sz="2000" dirty="0">
              <a:solidFill>
                <a:srgbClr val="003B55"/>
              </a:solidFill>
              <a:latin typeface="Dosis ExtraLight"/>
              <a:ea typeface="Dosis ExtraLight"/>
              <a:cs typeface="Dosis ExtraLight"/>
              <a:sym typeface="Dosis ExtraLight"/>
            </a:endParaRPr>
          </a:p>
        </p:txBody>
      </p:sp>
      <p:cxnSp>
        <p:nvCxnSpPr>
          <p:cNvPr id="3" name="Conector de Seta Reta 2">
            <a:extLst>
              <a:ext uri="{FF2B5EF4-FFF2-40B4-BE49-F238E27FC236}">
                <a16:creationId xmlns:a16="http://schemas.microsoft.com/office/drawing/2014/main" xmlns="" id="{329D1E2D-EFA5-463C-A990-7DD6771434D0}"/>
              </a:ext>
            </a:extLst>
          </p:cNvPr>
          <p:cNvCxnSpPr>
            <a:cxnSpLocks/>
          </p:cNvCxnSpPr>
          <p:nvPr/>
        </p:nvCxnSpPr>
        <p:spPr>
          <a:xfrm flipH="1">
            <a:off x="3467509" y="3508165"/>
            <a:ext cx="602816" cy="7441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Retângulo 29">
            <a:extLst>
              <a:ext uri="{FF2B5EF4-FFF2-40B4-BE49-F238E27FC236}">
                <a16:creationId xmlns:a16="http://schemas.microsoft.com/office/drawing/2014/main" xmlns="" id="{C2E6B1E8-D9B0-47BA-B8F0-C1327EBF1672}"/>
              </a:ext>
            </a:extLst>
          </p:cNvPr>
          <p:cNvSpPr/>
          <p:nvPr/>
        </p:nvSpPr>
        <p:spPr>
          <a:xfrm>
            <a:off x="561974" y="1006392"/>
            <a:ext cx="1965325"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Dados</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1037610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19</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a:extLst>
              <a:ext uri="{FF2B5EF4-FFF2-40B4-BE49-F238E27FC236}">
                <a16:creationId xmlns:a16="http://schemas.microsoft.com/office/drawing/2014/main" xmlns="" id="{F90C9872-9C95-404E-B3B9-4D55BF4126FF}"/>
              </a:ext>
            </a:extLst>
          </p:cNvPr>
          <p:cNvPicPr>
            <a:picLocks noChangeAspect="1"/>
          </p:cNvPicPr>
          <p:nvPr/>
        </p:nvPicPr>
        <p:blipFill>
          <a:blip r:embed="rId5"/>
          <a:stretch>
            <a:fillRect/>
          </a:stretch>
        </p:blipFill>
        <p:spPr>
          <a:xfrm>
            <a:off x="627330" y="1762344"/>
            <a:ext cx="2814959" cy="2836781"/>
          </a:xfrm>
          <a:prstGeom prst="rect">
            <a:avLst/>
          </a:prstGeom>
        </p:spPr>
      </p:pic>
      <p:pic>
        <p:nvPicPr>
          <p:cNvPr id="4" name="Imagem 3">
            <a:extLst>
              <a:ext uri="{FF2B5EF4-FFF2-40B4-BE49-F238E27FC236}">
                <a16:creationId xmlns:a16="http://schemas.microsoft.com/office/drawing/2014/main" xmlns="" id="{87F9C000-EA2A-4F0B-8EF8-5F0F573A78F0}"/>
              </a:ext>
            </a:extLst>
          </p:cNvPr>
          <p:cNvPicPr>
            <a:picLocks noChangeAspect="1"/>
          </p:cNvPicPr>
          <p:nvPr/>
        </p:nvPicPr>
        <p:blipFill rotWithShape="1">
          <a:blip r:embed="rId6">
            <a:clrChange>
              <a:clrFrom>
                <a:srgbClr val="FDEBEB"/>
              </a:clrFrom>
              <a:clrTo>
                <a:srgbClr val="FDEBEB">
                  <a:alpha val="0"/>
                </a:srgbClr>
              </a:clrTo>
            </a:clrChange>
          </a:blip>
          <a:srcRect l="1792" t="3841" r="2178"/>
          <a:stretch/>
        </p:blipFill>
        <p:spPr>
          <a:xfrm>
            <a:off x="3489648" y="990517"/>
            <a:ext cx="3776999" cy="3782088"/>
          </a:xfrm>
          <a:prstGeom prst="rect">
            <a:avLst/>
          </a:prstGeom>
        </p:spPr>
      </p:pic>
      <p:sp>
        <p:nvSpPr>
          <p:cNvPr id="20" name="Retângulo 19">
            <a:extLst>
              <a:ext uri="{FF2B5EF4-FFF2-40B4-BE49-F238E27FC236}">
                <a16:creationId xmlns:a16="http://schemas.microsoft.com/office/drawing/2014/main" xmlns="" id="{187C9714-21EA-4926-8C1B-8C32CB60BBF4}"/>
              </a:ext>
            </a:extLst>
          </p:cNvPr>
          <p:cNvSpPr/>
          <p:nvPr/>
        </p:nvSpPr>
        <p:spPr>
          <a:xfrm>
            <a:off x="561974" y="1006392"/>
            <a:ext cx="1965325"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Dados</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278480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Subtítulo 2"/>
          <p:cNvSpPr>
            <a:spLocks noGrp="1"/>
          </p:cNvSpPr>
          <p:nvPr>
            <p:ph type="subTitle" idx="1"/>
          </p:nvPr>
        </p:nvSpPr>
        <p:spPr/>
        <p:txBody>
          <a:bodyPr/>
          <a:lstStyle/>
          <a:p>
            <a:endParaRPr lang="en-US"/>
          </a:p>
        </p:txBody>
      </p:sp>
      <p:pic>
        <p:nvPicPr>
          <p:cNvPr id="4" name="Imagem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7" name="Google Shape;3870;p18"/>
          <p:cNvSpPr txBox="1">
            <a:spLocks/>
          </p:cNvSpPr>
          <p:nvPr/>
        </p:nvSpPr>
        <p:spPr>
          <a:xfrm>
            <a:off x="91531" y="0"/>
            <a:ext cx="6761100" cy="857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1pPr>
            <a:lvl2pPr marR="0" lvl="1"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2pPr>
            <a:lvl3pPr marR="0" lvl="2"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3pPr>
            <a:lvl4pPr marR="0" lvl="3"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4pPr>
            <a:lvl5pPr marR="0" lvl="4"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5pPr>
            <a:lvl6pPr marR="0" lvl="5"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6pPr>
            <a:lvl7pPr marR="0" lvl="6"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7pPr>
            <a:lvl8pPr marR="0" lvl="7"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8pPr>
            <a:lvl9pPr marR="0" lvl="8"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9pPr>
          </a:lstStyle>
          <a:p>
            <a:endParaRPr lang="en-US" dirty="0">
              <a:solidFill>
                <a:schemeClr val="bg1"/>
              </a:solidFill>
            </a:endParaRPr>
          </a:p>
        </p:txBody>
      </p:sp>
      <p:sp>
        <p:nvSpPr>
          <p:cNvPr id="8" name="Retângulo 7"/>
          <p:cNvSpPr/>
          <p:nvPr/>
        </p:nvSpPr>
        <p:spPr>
          <a:xfrm>
            <a:off x="1" y="0"/>
            <a:ext cx="3683000" cy="762000"/>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Dosis ExtraLight"/>
                <a:ea typeface="Dosis ExtraLight"/>
                <a:cs typeface="Dosis ExtraLight"/>
                <a:sym typeface="Dosis ExtraLight"/>
              </a:rPr>
              <a:t>EXPECTATIVA</a:t>
            </a:r>
          </a:p>
        </p:txBody>
      </p:sp>
      <p:sp>
        <p:nvSpPr>
          <p:cNvPr id="9" name="Retângulo 8"/>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9"/>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ângulo 10"/>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tângulo 11"/>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ângulo 12"/>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3870;p18"/>
          <p:cNvSpPr txBox="1">
            <a:spLocks/>
          </p:cNvSpPr>
          <p:nvPr/>
        </p:nvSpPr>
        <p:spPr>
          <a:xfrm>
            <a:off x="-1365949" y="-1125319"/>
            <a:ext cx="6761100" cy="857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1pPr>
            <a:lvl2pPr marR="0" lvl="1"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2pPr>
            <a:lvl3pPr marR="0" lvl="2"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3pPr>
            <a:lvl4pPr marR="0" lvl="3"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4pPr>
            <a:lvl5pPr marR="0" lvl="4"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5pPr>
            <a:lvl6pPr marR="0" lvl="5"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6pPr>
            <a:lvl7pPr marR="0" lvl="6"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7pPr>
            <a:lvl8pPr marR="0" lvl="7"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8pPr>
            <a:lvl9pPr marR="0" lvl="8" algn="l" rtl="0">
              <a:lnSpc>
                <a:spcPct val="100000"/>
              </a:lnSpc>
              <a:spcBef>
                <a:spcPts val="0"/>
              </a:spcBef>
              <a:spcAft>
                <a:spcPts val="0"/>
              </a:spcAft>
              <a:buClr>
                <a:srgbClr val="0B87A1"/>
              </a:buClr>
              <a:buSzPts val="4800"/>
              <a:buFont typeface="Dosis ExtraLight"/>
              <a:buNone/>
              <a:defRPr sz="4800" b="0" i="0" u="none" strike="noStrike" cap="none">
                <a:solidFill>
                  <a:srgbClr val="0B87A1"/>
                </a:solidFill>
                <a:latin typeface="Dosis ExtraLight"/>
                <a:ea typeface="Dosis ExtraLight"/>
                <a:cs typeface="Dosis ExtraLight"/>
                <a:sym typeface="Dosis ExtraLight"/>
              </a:defRPr>
            </a:lvl9pPr>
          </a:lstStyle>
          <a:p>
            <a:r>
              <a:rPr lang="en-US" dirty="0"/>
              <a:t>INTRODUÇÃO</a:t>
            </a:r>
          </a:p>
        </p:txBody>
      </p:sp>
    </p:spTree>
    <p:extLst>
      <p:ext uri="{BB962C8B-B14F-4D97-AF65-F5344CB8AC3E}">
        <p14:creationId xmlns:p14="http://schemas.microsoft.com/office/powerpoint/2010/main" xmlns="" val="1806662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20</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ângulo 31">
            <a:extLst>
              <a:ext uri="{FF2B5EF4-FFF2-40B4-BE49-F238E27FC236}">
                <a16:creationId xmlns:a16="http://schemas.microsoft.com/office/drawing/2014/main" xmlns="" id="{2559CEED-6718-4E99-8648-63D5C502C606}"/>
              </a:ext>
            </a:extLst>
          </p:cNvPr>
          <p:cNvSpPr/>
          <p:nvPr/>
        </p:nvSpPr>
        <p:spPr>
          <a:xfrm>
            <a:off x="737841" y="1453046"/>
            <a:ext cx="4780855" cy="1631216"/>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Censo IBGE 2010</a:t>
            </a:r>
          </a:p>
          <a:p>
            <a:pPr marL="342900" indent="-342900">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TV: 95,1% </a:t>
            </a:r>
          </a:p>
          <a:p>
            <a:pPr marL="342900" indent="-342900">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Geladeira: 93,7%</a:t>
            </a:r>
          </a:p>
          <a:p>
            <a:pPr marL="342900" indent="-342900">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Máquina de lavar: 47,3%</a:t>
            </a:r>
          </a:p>
          <a:p>
            <a:pPr marL="342900" indent="-342900">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Telefone fixo ou celular: 87,9%</a:t>
            </a:r>
          </a:p>
        </p:txBody>
      </p:sp>
      <p:sp>
        <p:nvSpPr>
          <p:cNvPr id="25" name="Retângulo 31">
            <a:extLst>
              <a:ext uri="{FF2B5EF4-FFF2-40B4-BE49-F238E27FC236}">
                <a16:creationId xmlns:a16="http://schemas.microsoft.com/office/drawing/2014/main" xmlns="" id="{C4916A3B-817E-4E1C-A797-B78F213B8904}"/>
              </a:ext>
            </a:extLst>
          </p:cNvPr>
          <p:cNvSpPr/>
          <p:nvPr/>
        </p:nvSpPr>
        <p:spPr>
          <a:xfrm>
            <a:off x="3801171" y="1406502"/>
            <a:ext cx="4780855" cy="707886"/>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ONU 2015</a:t>
            </a:r>
          </a:p>
          <a:p>
            <a:pPr marL="342900" indent="-342900" algn="ctr">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Acesso à internet: 58%</a:t>
            </a:r>
          </a:p>
        </p:txBody>
      </p:sp>
      <p:pic>
        <p:nvPicPr>
          <p:cNvPr id="2" name="Imagem 1">
            <a:extLst>
              <a:ext uri="{FF2B5EF4-FFF2-40B4-BE49-F238E27FC236}">
                <a16:creationId xmlns:a16="http://schemas.microsoft.com/office/drawing/2014/main" xmlns="" id="{7B65C620-65E3-4E3D-95C8-A3078FC1E44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01000" y="2924017"/>
            <a:ext cx="2856021" cy="1604247"/>
          </a:xfrm>
          <a:prstGeom prst="rect">
            <a:avLst/>
          </a:prstGeom>
        </p:spPr>
      </p:pic>
      <p:sp>
        <p:nvSpPr>
          <p:cNvPr id="24" name="Retângulo 23">
            <a:extLst>
              <a:ext uri="{FF2B5EF4-FFF2-40B4-BE49-F238E27FC236}">
                <a16:creationId xmlns:a16="http://schemas.microsoft.com/office/drawing/2014/main" xmlns="" id="{E9840AFC-DC89-4BF2-8E12-9CCE7A843A5E}"/>
              </a:ext>
            </a:extLst>
          </p:cNvPr>
          <p:cNvSpPr/>
          <p:nvPr/>
        </p:nvSpPr>
        <p:spPr>
          <a:xfrm>
            <a:off x="561974" y="1006392"/>
            <a:ext cx="1965325"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Dados</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351579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21</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tângulo 31">
            <a:extLst>
              <a:ext uri="{FF2B5EF4-FFF2-40B4-BE49-F238E27FC236}">
                <a16:creationId xmlns:a16="http://schemas.microsoft.com/office/drawing/2014/main" xmlns="" id="{A988FCDE-334F-427B-A9A1-11C452460259}"/>
              </a:ext>
            </a:extLst>
          </p:cNvPr>
          <p:cNvSpPr/>
          <p:nvPr/>
        </p:nvSpPr>
        <p:spPr>
          <a:xfrm>
            <a:off x="640231" y="1412639"/>
            <a:ext cx="3427045" cy="1938992"/>
          </a:xfrm>
          <a:prstGeom prst="rect">
            <a:avLst/>
          </a:prstGeom>
        </p:spPr>
        <p:txBody>
          <a:bodyPr wrap="square">
            <a:spAutoFit/>
          </a:bodyPr>
          <a:lstStyle/>
          <a:p>
            <a:pPr algn="ctr"/>
            <a:r>
              <a:rPr lang="pt-BR" sz="4000" b="1" dirty="0">
                <a:solidFill>
                  <a:srgbClr val="003B55"/>
                </a:solidFill>
                <a:latin typeface="Dosis ExtraLight"/>
                <a:ea typeface="Dosis ExtraLight"/>
                <a:cs typeface="Dosis ExtraLight"/>
                <a:sym typeface="Dosis ExtraLight"/>
              </a:rPr>
              <a:t>A tecnologia pode acabar com a pobreza?</a:t>
            </a:r>
            <a:endParaRPr lang="en-US" sz="4000" b="1" dirty="0">
              <a:solidFill>
                <a:srgbClr val="003B55"/>
              </a:solidFill>
              <a:latin typeface="Dosis ExtraLight"/>
              <a:ea typeface="Dosis ExtraLight"/>
              <a:cs typeface="Dosis ExtraLight"/>
              <a:sym typeface="Dosis ExtraLight"/>
            </a:endParaRPr>
          </a:p>
        </p:txBody>
      </p:sp>
      <p:sp>
        <p:nvSpPr>
          <p:cNvPr id="24" name="Retângulo 31">
            <a:extLst>
              <a:ext uri="{FF2B5EF4-FFF2-40B4-BE49-F238E27FC236}">
                <a16:creationId xmlns:a16="http://schemas.microsoft.com/office/drawing/2014/main" xmlns="" id="{3EED9010-6AA1-45E7-B22B-380561423C9E}"/>
              </a:ext>
            </a:extLst>
          </p:cNvPr>
          <p:cNvSpPr/>
          <p:nvPr/>
        </p:nvSpPr>
        <p:spPr>
          <a:xfrm>
            <a:off x="932118" y="4072105"/>
            <a:ext cx="6749795" cy="523220"/>
          </a:xfrm>
          <a:prstGeom prst="rect">
            <a:avLst/>
          </a:prstGeom>
        </p:spPr>
        <p:txBody>
          <a:bodyPr wrap="square">
            <a:spAutoFit/>
          </a:bodyPr>
          <a:lstStyle/>
          <a:p>
            <a:pPr algn="ctr"/>
            <a:r>
              <a:rPr lang="pt-BR" b="1" dirty="0">
                <a:solidFill>
                  <a:srgbClr val="003B55"/>
                </a:solidFill>
                <a:latin typeface="Dosis ExtraLight"/>
                <a:ea typeface="Dosis ExtraLight"/>
                <a:cs typeface="Dosis ExtraLight"/>
                <a:sym typeface="Dosis ExtraLight"/>
              </a:rPr>
              <a:t>Ensaio de </a:t>
            </a:r>
            <a:r>
              <a:rPr lang="pt-BR" b="1" dirty="0" err="1">
                <a:solidFill>
                  <a:srgbClr val="003B55"/>
                </a:solidFill>
                <a:latin typeface="Dosis ExtraLight"/>
                <a:ea typeface="Dosis ExtraLight"/>
                <a:cs typeface="Dosis ExtraLight"/>
                <a:sym typeface="Dosis ExtraLight"/>
              </a:rPr>
              <a:t>Kentaro</a:t>
            </a:r>
            <a:r>
              <a:rPr lang="pt-BR" b="1" dirty="0">
                <a:solidFill>
                  <a:srgbClr val="003B55"/>
                </a:solidFill>
                <a:latin typeface="Dosis ExtraLight"/>
                <a:ea typeface="Dosis ExtraLight"/>
                <a:cs typeface="Dosis ExtraLight"/>
                <a:sym typeface="Dosis ExtraLight"/>
              </a:rPr>
              <a:t> </a:t>
            </a:r>
            <a:r>
              <a:rPr lang="pt-BR" b="1" dirty="0" err="1">
                <a:solidFill>
                  <a:srgbClr val="003B55"/>
                </a:solidFill>
                <a:latin typeface="Dosis ExtraLight"/>
                <a:ea typeface="Dosis ExtraLight"/>
                <a:cs typeface="Dosis ExtraLight"/>
                <a:sym typeface="Dosis ExtraLight"/>
              </a:rPr>
              <a:t>Toyama</a:t>
            </a:r>
            <a:r>
              <a:rPr lang="pt-BR" b="1" dirty="0">
                <a:solidFill>
                  <a:srgbClr val="003B55"/>
                </a:solidFill>
                <a:latin typeface="Dosis ExtraLight"/>
                <a:ea typeface="Dosis ExtraLight"/>
                <a:cs typeface="Dosis ExtraLight"/>
                <a:sym typeface="Dosis ExtraLight"/>
              </a:rPr>
              <a:t> (cientista da computação que pesquisa a aplicação de tecnologia ao desenvolvimento internacional)</a:t>
            </a:r>
            <a:endParaRPr lang="en-US" b="1" dirty="0">
              <a:solidFill>
                <a:srgbClr val="003B55"/>
              </a:solidFill>
              <a:latin typeface="Dosis ExtraLight"/>
              <a:ea typeface="Dosis ExtraLight"/>
              <a:cs typeface="Dosis ExtraLight"/>
              <a:sym typeface="Dosis ExtraLight"/>
            </a:endParaRPr>
          </a:p>
        </p:txBody>
      </p:sp>
      <p:sp>
        <p:nvSpPr>
          <p:cNvPr id="25" name="Retângulo 31">
            <a:extLst>
              <a:ext uri="{FF2B5EF4-FFF2-40B4-BE49-F238E27FC236}">
                <a16:creationId xmlns:a16="http://schemas.microsoft.com/office/drawing/2014/main" xmlns="" id="{3145A00F-F5D7-482A-B260-BECC3FB0721E}"/>
              </a:ext>
            </a:extLst>
          </p:cNvPr>
          <p:cNvSpPr/>
          <p:nvPr/>
        </p:nvSpPr>
        <p:spPr>
          <a:xfrm>
            <a:off x="1594444" y="3410279"/>
            <a:ext cx="5425139" cy="461665"/>
          </a:xfrm>
          <a:prstGeom prst="rect">
            <a:avLst/>
          </a:prstGeom>
        </p:spPr>
        <p:txBody>
          <a:bodyPr wrap="square">
            <a:spAutoFit/>
          </a:bodyPr>
          <a:lstStyle/>
          <a:p>
            <a:pPr algn="ctr"/>
            <a:r>
              <a:rPr lang="pt-BR" sz="2400" dirty="0">
                <a:solidFill>
                  <a:srgbClr val="003B55"/>
                </a:solidFill>
                <a:latin typeface="Dosis ExtraLight"/>
                <a:ea typeface="Dosis ExtraLight"/>
                <a:cs typeface="Dosis ExtraLight"/>
                <a:sym typeface="Dosis ExtraLight"/>
              </a:rPr>
              <a:t>Telecentros </a:t>
            </a:r>
            <a:r>
              <a:rPr lang="pt-BR" sz="2400" dirty="0">
                <a:solidFill>
                  <a:srgbClr val="003B55"/>
                </a:solidFill>
                <a:latin typeface="Cambria" panose="02040503050406030204" pitchFamily="18" charset="0"/>
                <a:ea typeface="Cambria" panose="02040503050406030204" pitchFamily="18" charset="0"/>
                <a:cs typeface="Dosis ExtraLight"/>
                <a:sym typeface="Dosis ExtraLight"/>
              </a:rPr>
              <a:t>→ </a:t>
            </a:r>
            <a:r>
              <a:rPr lang="pt-BR" sz="2400" dirty="0">
                <a:solidFill>
                  <a:srgbClr val="003B55"/>
                </a:solidFill>
                <a:latin typeface="Dosis ExtraLight"/>
                <a:ea typeface="Cambria" panose="02040503050406030204" pitchFamily="18" charset="0"/>
                <a:cs typeface="Dosis ExtraLight"/>
                <a:sym typeface="Dosis ExtraLight"/>
              </a:rPr>
              <a:t>C</a:t>
            </a:r>
            <a:r>
              <a:rPr lang="pt-BR" sz="2400" dirty="0">
                <a:solidFill>
                  <a:srgbClr val="003B55"/>
                </a:solidFill>
                <a:latin typeface="Dosis ExtraLight"/>
                <a:ea typeface="Dosis ExtraLight"/>
                <a:cs typeface="Dosis ExtraLight"/>
                <a:sym typeface="Dosis ExtraLight"/>
              </a:rPr>
              <a:t>omunidades pobres</a:t>
            </a:r>
            <a:endParaRPr lang="en-US" sz="2400" dirty="0">
              <a:solidFill>
                <a:srgbClr val="003B55"/>
              </a:solidFill>
              <a:latin typeface="Dosis ExtraLight"/>
              <a:ea typeface="Dosis ExtraLight"/>
              <a:cs typeface="Dosis ExtraLight"/>
              <a:sym typeface="Dosis ExtraLight"/>
            </a:endParaRPr>
          </a:p>
        </p:txBody>
      </p:sp>
      <p:pic>
        <p:nvPicPr>
          <p:cNvPr id="10" name="Picture 9">
            <a:extLst>
              <a:ext uri="{FF2B5EF4-FFF2-40B4-BE49-F238E27FC236}">
                <a16:creationId xmlns:a16="http://schemas.microsoft.com/office/drawing/2014/main" xmlns="" id="{7D587750-972C-4CF8-8F13-D4079C5C17AD}"/>
              </a:ext>
            </a:extLst>
          </p:cNvPr>
          <p:cNvPicPr>
            <a:picLocks noChangeAspect="1"/>
          </p:cNvPicPr>
          <p:nvPr/>
        </p:nvPicPr>
        <p:blipFill>
          <a:blip r:embed="rId5"/>
          <a:stretch>
            <a:fillRect/>
          </a:stretch>
        </p:blipFill>
        <p:spPr>
          <a:xfrm>
            <a:off x="4400549" y="1161238"/>
            <a:ext cx="2977556" cy="2233167"/>
          </a:xfrm>
          <a:prstGeom prst="rect">
            <a:avLst/>
          </a:prstGeom>
        </p:spPr>
      </p:pic>
      <p:sp>
        <p:nvSpPr>
          <p:cNvPr id="22" name="Retângulo 21">
            <a:extLst>
              <a:ext uri="{FF2B5EF4-FFF2-40B4-BE49-F238E27FC236}">
                <a16:creationId xmlns:a16="http://schemas.microsoft.com/office/drawing/2014/main" xmlns="" id="{ABAD7839-A764-48C5-AF77-DE67D2D66B1D}"/>
              </a:ext>
            </a:extLst>
          </p:cNvPr>
          <p:cNvSpPr/>
          <p:nvPr/>
        </p:nvSpPr>
        <p:spPr>
          <a:xfrm>
            <a:off x="561974" y="1006392"/>
            <a:ext cx="1965325"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Discussão</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1844036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22</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ângulo 31">
            <a:extLst>
              <a:ext uri="{FF2B5EF4-FFF2-40B4-BE49-F238E27FC236}">
                <a16:creationId xmlns:a16="http://schemas.microsoft.com/office/drawing/2014/main" xmlns="" id="{3EED9010-6AA1-45E7-B22B-380561423C9E}"/>
              </a:ext>
            </a:extLst>
          </p:cNvPr>
          <p:cNvSpPr/>
          <p:nvPr/>
        </p:nvSpPr>
        <p:spPr>
          <a:xfrm>
            <a:off x="932115" y="4285783"/>
            <a:ext cx="6749795" cy="307777"/>
          </a:xfrm>
          <a:prstGeom prst="rect">
            <a:avLst/>
          </a:prstGeom>
        </p:spPr>
        <p:txBody>
          <a:bodyPr wrap="square">
            <a:spAutoFit/>
          </a:bodyPr>
          <a:lstStyle/>
          <a:p>
            <a:pPr algn="ctr"/>
            <a:r>
              <a:rPr lang="pt-BR" b="1" dirty="0">
                <a:solidFill>
                  <a:srgbClr val="003B55"/>
                </a:solidFill>
                <a:latin typeface="Dosis ExtraLight"/>
                <a:ea typeface="Dosis ExtraLight"/>
                <a:cs typeface="Dosis ExtraLight"/>
                <a:sym typeface="Dosis ExtraLight"/>
              </a:rPr>
              <a:t>Ensaio de </a:t>
            </a:r>
            <a:r>
              <a:rPr lang="pt-BR" b="1" dirty="0" err="1">
                <a:solidFill>
                  <a:srgbClr val="003B55"/>
                </a:solidFill>
                <a:latin typeface="Dosis ExtraLight"/>
                <a:ea typeface="Dosis ExtraLight"/>
                <a:cs typeface="Dosis ExtraLight"/>
                <a:sym typeface="Dosis ExtraLight"/>
              </a:rPr>
              <a:t>Kentaro</a:t>
            </a:r>
            <a:r>
              <a:rPr lang="pt-BR" b="1" dirty="0">
                <a:solidFill>
                  <a:srgbClr val="003B55"/>
                </a:solidFill>
                <a:latin typeface="Dosis ExtraLight"/>
                <a:ea typeface="Dosis ExtraLight"/>
                <a:cs typeface="Dosis ExtraLight"/>
                <a:sym typeface="Dosis ExtraLight"/>
              </a:rPr>
              <a:t> </a:t>
            </a:r>
            <a:r>
              <a:rPr lang="pt-BR" b="1" dirty="0" err="1">
                <a:solidFill>
                  <a:srgbClr val="003B55"/>
                </a:solidFill>
                <a:latin typeface="Dosis ExtraLight"/>
                <a:ea typeface="Dosis ExtraLight"/>
                <a:cs typeface="Dosis ExtraLight"/>
                <a:sym typeface="Dosis ExtraLight"/>
              </a:rPr>
              <a:t>Toyama</a:t>
            </a:r>
            <a:endParaRPr lang="en-US" b="1" dirty="0">
              <a:solidFill>
                <a:srgbClr val="003B55"/>
              </a:solidFill>
              <a:latin typeface="Dosis ExtraLight"/>
              <a:ea typeface="Dosis ExtraLight"/>
              <a:cs typeface="Dosis ExtraLight"/>
              <a:sym typeface="Dosis ExtraLight"/>
            </a:endParaRPr>
          </a:p>
        </p:txBody>
      </p:sp>
      <p:sp>
        <p:nvSpPr>
          <p:cNvPr id="26" name="Retângulo 31">
            <a:extLst>
              <a:ext uri="{FF2B5EF4-FFF2-40B4-BE49-F238E27FC236}">
                <a16:creationId xmlns:a16="http://schemas.microsoft.com/office/drawing/2014/main" xmlns="" id="{4BAC562A-04B2-4572-ACE2-3DEBAE7001CB}"/>
              </a:ext>
            </a:extLst>
          </p:cNvPr>
          <p:cNvSpPr/>
          <p:nvPr/>
        </p:nvSpPr>
        <p:spPr>
          <a:xfrm>
            <a:off x="813786" y="1956518"/>
            <a:ext cx="6868124" cy="1015663"/>
          </a:xfrm>
          <a:prstGeom prst="rect">
            <a:avLst/>
          </a:prstGeom>
        </p:spPr>
        <p:txBody>
          <a:bodyPr wrap="square">
            <a:spAutoFit/>
          </a:bodyPr>
          <a:lstStyle/>
          <a:p>
            <a:pPr marL="342900" indent="-342900" algn="ctr">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Grandes expectativas </a:t>
            </a:r>
            <a:r>
              <a:rPr lang="pt-BR" sz="2000" dirty="0">
                <a:solidFill>
                  <a:srgbClr val="003B55"/>
                </a:solidFill>
                <a:latin typeface="Cambria" panose="02040503050406030204" pitchFamily="18" charset="0"/>
                <a:ea typeface="Cambria" panose="02040503050406030204" pitchFamily="18" charset="0"/>
                <a:cs typeface="Dosis ExtraLight"/>
                <a:sym typeface="Dosis ExtraLight"/>
              </a:rPr>
              <a:t>→</a:t>
            </a:r>
            <a:r>
              <a:rPr lang="pt-BR" sz="2000" b="1" dirty="0">
                <a:solidFill>
                  <a:srgbClr val="003B55"/>
                </a:solidFill>
                <a:latin typeface="Dosis ExtraLight"/>
                <a:ea typeface="Dosis ExtraLight"/>
                <a:cs typeface="Dosis ExtraLight"/>
                <a:sym typeface="Dosis ExtraLight"/>
              </a:rPr>
              <a:t>transformar cada criança num acadêmico</a:t>
            </a:r>
            <a:r>
              <a:rPr lang="pt-BR" sz="2000" dirty="0">
                <a:solidFill>
                  <a:srgbClr val="003B55"/>
                </a:solidFill>
                <a:latin typeface="Dosis ExtraLight"/>
                <a:ea typeface="Dosis ExtraLight"/>
                <a:cs typeface="Dosis ExtraLight"/>
                <a:sym typeface="Dosis ExtraLight"/>
              </a:rPr>
              <a:t>; a curar os problemas do sistema de saúde rural (telemedicina)...</a:t>
            </a:r>
            <a:endParaRPr lang="en-US" sz="2000" dirty="0">
              <a:solidFill>
                <a:srgbClr val="003B55"/>
              </a:solidFill>
              <a:latin typeface="Dosis ExtraLight"/>
              <a:ea typeface="Dosis ExtraLight"/>
              <a:cs typeface="Dosis ExtraLight"/>
              <a:sym typeface="Dosis ExtraLight"/>
            </a:endParaRPr>
          </a:p>
        </p:txBody>
      </p:sp>
      <p:sp>
        <p:nvSpPr>
          <p:cNvPr id="27" name="Retângulo 31">
            <a:extLst>
              <a:ext uri="{FF2B5EF4-FFF2-40B4-BE49-F238E27FC236}">
                <a16:creationId xmlns:a16="http://schemas.microsoft.com/office/drawing/2014/main" xmlns="" id="{C1476A74-18BF-458F-946E-C6919F409F42}"/>
              </a:ext>
            </a:extLst>
          </p:cNvPr>
          <p:cNvSpPr/>
          <p:nvPr/>
        </p:nvSpPr>
        <p:spPr>
          <a:xfrm>
            <a:off x="769629" y="3114724"/>
            <a:ext cx="6952212" cy="1015663"/>
          </a:xfrm>
          <a:prstGeom prst="rect">
            <a:avLst/>
          </a:prstGeom>
        </p:spPr>
        <p:txBody>
          <a:bodyPr wrap="square">
            <a:spAutoFit/>
          </a:bodyPr>
          <a:lstStyle/>
          <a:p>
            <a:pPr marL="342900" indent="-342900" algn="ctr">
              <a:buFont typeface="Arial" panose="020B0604020202020204" pitchFamily="34" charset="0"/>
              <a:buChar char="•"/>
            </a:pPr>
            <a:r>
              <a:rPr lang="pt-BR" sz="2000" b="1" dirty="0">
                <a:solidFill>
                  <a:srgbClr val="003B55"/>
                </a:solidFill>
                <a:latin typeface="Dosis ExtraLight"/>
                <a:ea typeface="Dosis ExtraLight"/>
                <a:cs typeface="Dosis ExtraLight"/>
                <a:sym typeface="Dosis ExtraLight"/>
              </a:rPr>
              <a:t>Os sucessos dos telecentros são poucos, efêmeros e distantes entre si </a:t>
            </a:r>
            <a:r>
              <a:rPr lang="pt-BR" sz="2000" dirty="0">
                <a:solidFill>
                  <a:srgbClr val="003B55"/>
                </a:solidFill>
                <a:latin typeface="Dosis ExtraLight"/>
                <a:ea typeface="Dosis ExtraLight"/>
                <a:cs typeface="Dosis ExtraLight"/>
                <a:sym typeface="Dosis ExtraLight"/>
              </a:rPr>
              <a:t>→ despesas mensais com infraestrutura e manutenção altos.</a:t>
            </a:r>
            <a:endParaRPr lang="en-US" sz="2000" dirty="0">
              <a:solidFill>
                <a:srgbClr val="003B55"/>
              </a:solidFill>
              <a:latin typeface="Dosis ExtraLight"/>
              <a:ea typeface="Dosis ExtraLight"/>
              <a:cs typeface="Dosis ExtraLight"/>
              <a:sym typeface="Dosis ExtraLight"/>
            </a:endParaRPr>
          </a:p>
        </p:txBody>
      </p:sp>
      <p:sp>
        <p:nvSpPr>
          <p:cNvPr id="22" name="Retângulo 21">
            <a:extLst>
              <a:ext uri="{FF2B5EF4-FFF2-40B4-BE49-F238E27FC236}">
                <a16:creationId xmlns:a16="http://schemas.microsoft.com/office/drawing/2014/main" xmlns="" id="{D18FC265-3C45-4EEF-9755-571AC3B0B526}"/>
              </a:ext>
            </a:extLst>
          </p:cNvPr>
          <p:cNvSpPr/>
          <p:nvPr/>
        </p:nvSpPr>
        <p:spPr>
          <a:xfrm>
            <a:off x="561974" y="1006392"/>
            <a:ext cx="6376036" cy="400110"/>
          </a:xfrm>
          <a:prstGeom prst="rect">
            <a:avLst/>
          </a:prstGeom>
          <a:solidFill>
            <a:srgbClr val="80BFB7"/>
          </a:solidFill>
        </p:spPr>
        <p:txBody>
          <a:bodyPr wrap="square">
            <a:spAutoFit/>
          </a:bodyPr>
          <a:lstStyle/>
          <a:p>
            <a:pPr algn="ctr"/>
            <a:r>
              <a:rPr lang="pt-BR" sz="2000" dirty="0">
                <a:solidFill>
                  <a:srgbClr val="003B55"/>
                </a:solidFill>
                <a:latin typeface="Dosis ExtraLight"/>
                <a:sym typeface="Dosis ExtraLight"/>
              </a:rPr>
              <a:t>A tecnologia pode acabar com a pobreza?</a:t>
            </a:r>
            <a:endParaRPr lang="en-US" sz="2000" dirty="0">
              <a:solidFill>
                <a:srgbClr val="003B55"/>
              </a:solidFill>
              <a:latin typeface="Dosis ExtraLight"/>
              <a:sym typeface="Dosis ExtraLight"/>
            </a:endParaRPr>
          </a:p>
        </p:txBody>
      </p:sp>
    </p:spTree>
    <p:extLst>
      <p:ext uri="{BB962C8B-B14F-4D97-AF65-F5344CB8AC3E}">
        <p14:creationId xmlns:p14="http://schemas.microsoft.com/office/powerpoint/2010/main" xmlns="" val="1517414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23</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ângulo 31">
            <a:extLst>
              <a:ext uri="{FF2B5EF4-FFF2-40B4-BE49-F238E27FC236}">
                <a16:creationId xmlns:a16="http://schemas.microsoft.com/office/drawing/2014/main" xmlns="" id="{3EED9010-6AA1-45E7-B22B-380561423C9E}"/>
              </a:ext>
            </a:extLst>
          </p:cNvPr>
          <p:cNvSpPr/>
          <p:nvPr/>
        </p:nvSpPr>
        <p:spPr>
          <a:xfrm>
            <a:off x="932118" y="4274547"/>
            <a:ext cx="6749795" cy="307777"/>
          </a:xfrm>
          <a:prstGeom prst="rect">
            <a:avLst/>
          </a:prstGeom>
        </p:spPr>
        <p:txBody>
          <a:bodyPr wrap="square">
            <a:spAutoFit/>
          </a:bodyPr>
          <a:lstStyle/>
          <a:p>
            <a:pPr algn="ctr"/>
            <a:r>
              <a:rPr lang="pt-BR" b="1" dirty="0">
                <a:solidFill>
                  <a:srgbClr val="003B55"/>
                </a:solidFill>
                <a:latin typeface="Dosis ExtraLight"/>
                <a:ea typeface="Dosis ExtraLight"/>
                <a:cs typeface="Dosis ExtraLight"/>
                <a:sym typeface="Dosis ExtraLight"/>
              </a:rPr>
              <a:t>Ensaio de </a:t>
            </a:r>
            <a:r>
              <a:rPr lang="pt-BR" b="1" dirty="0" err="1">
                <a:solidFill>
                  <a:srgbClr val="003B55"/>
                </a:solidFill>
                <a:latin typeface="Dosis ExtraLight"/>
                <a:ea typeface="Dosis ExtraLight"/>
                <a:cs typeface="Dosis ExtraLight"/>
                <a:sym typeface="Dosis ExtraLight"/>
              </a:rPr>
              <a:t>Kentaro</a:t>
            </a:r>
            <a:r>
              <a:rPr lang="pt-BR" b="1" dirty="0">
                <a:solidFill>
                  <a:srgbClr val="003B55"/>
                </a:solidFill>
                <a:latin typeface="Dosis ExtraLight"/>
                <a:ea typeface="Dosis ExtraLight"/>
                <a:cs typeface="Dosis ExtraLight"/>
                <a:sym typeface="Dosis ExtraLight"/>
              </a:rPr>
              <a:t> </a:t>
            </a:r>
            <a:r>
              <a:rPr lang="pt-BR" b="1" dirty="0" err="1">
                <a:solidFill>
                  <a:srgbClr val="003B55"/>
                </a:solidFill>
                <a:latin typeface="Dosis ExtraLight"/>
                <a:ea typeface="Dosis ExtraLight"/>
                <a:cs typeface="Dosis ExtraLight"/>
                <a:sym typeface="Dosis ExtraLight"/>
              </a:rPr>
              <a:t>Toyama</a:t>
            </a:r>
            <a:endParaRPr lang="en-US" b="1" dirty="0">
              <a:solidFill>
                <a:srgbClr val="003B55"/>
              </a:solidFill>
              <a:latin typeface="Dosis ExtraLight"/>
              <a:ea typeface="Dosis ExtraLight"/>
              <a:cs typeface="Dosis ExtraLight"/>
              <a:sym typeface="Dosis ExtraLight"/>
            </a:endParaRPr>
          </a:p>
        </p:txBody>
      </p:sp>
      <p:sp>
        <p:nvSpPr>
          <p:cNvPr id="25" name="Retângulo 31">
            <a:extLst>
              <a:ext uri="{FF2B5EF4-FFF2-40B4-BE49-F238E27FC236}">
                <a16:creationId xmlns:a16="http://schemas.microsoft.com/office/drawing/2014/main" xmlns="" id="{8EE83F91-50D2-4391-AA88-3E83D7976829}"/>
              </a:ext>
            </a:extLst>
          </p:cNvPr>
          <p:cNvSpPr/>
          <p:nvPr/>
        </p:nvSpPr>
        <p:spPr>
          <a:xfrm>
            <a:off x="1190375" y="1774836"/>
            <a:ext cx="5773032" cy="400110"/>
          </a:xfrm>
          <a:prstGeom prst="rect">
            <a:avLst/>
          </a:prstGeom>
        </p:spPr>
        <p:txBody>
          <a:bodyPr wrap="square">
            <a:spAutoFit/>
          </a:bodyPr>
          <a:lstStyle/>
          <a:p>
            <a:pPr algn="ctr"/>
            <a:r>
              <a:rPr lang="pt-BR" sz="2000" b="1" dirty="0">
                <a:solidFill>
                  <a:srgbClr val="003B55"/>
                </a:solidFill>
                <a:latin typeface="Dosis ExtraLight"/>
                <a:ea typeface="Dosis ExtraLight"/>
                <a:cs typeface="Dosis ExtraLight"/>
                <a:sym typeface="Dosis ExtraLight"/>
              </a:rPr>
              <a:t>Por que estas iniciativas falharam?</a:t>
            </a:r>
            <a:endParaRPr lang="en-US" sz="2000" b="1" dirty="0">
              <a:solidFill>
                <a:srgbClr val="003B55"/>
              </a:solidFill>
              <a:latin typeface="Dosis ExtraLight"/>
              <a:ea typeface="Dosis ExtraLight"/>
              <a:cs typeface="Dosis ExtraLight"/>
              <a:sym typeface="Dosis ExtraLight"/>
            </a:endParaRPr>
          </a:p>
        </p:txBody>
      </p:sp>
      <p:sp>
        <p:nvSpPr>
          <p:cNvPr id="28" name="Retângulo 31">
            <a:extLst>
              <a:ext uri="{FF2B5EF4-FFF2-40B4-BE49-F238E27FC236}">
                <a16:creationId xmlns:a16="http://schemas.microsoft.com/office/drawing/2014/main" xmlns="" id="{C8411968-C039-4ED4-A1EB-94AB5E265D1A}"/>
              </a:ext>
            </a:extLst>
          </p:cNvPr>
          <p:cNvSpPr/>
          <p:nvPr/>
        </p:nvSpPr>
        <p:spPr>
          <a:xfrm>
            <a:off x="804567" y="2242741"/>
            <a:ext cx="6371790" cy="1631216"/>
          </a:xfrm>
          <a:prstGeom prst="rect">
            <a:avLst/>
          </a:prstGeom>
        </p:spPr>
        <p:txBody>
          <a:bodyPr wrap="square">
            <a:spAutoFit/>
          </a:bodyPr>
          <a:lstStyle/>
          <a:p>
            <a:pPr marL="342900" indent="-342900" algn="ctr">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Tecnologia não era apropriada ao contexto.</a:t>
            </a:r>
          </a:p>
          <a:p>
            <a:pPr marL="342900" indent="-342900" algn="ctr">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Fornecimento de energia precário.</a:t>
            </a:r>
          </a:p>
          <a:p>
            <a:pPr marL="342900" indent="-342900" algn="ctr">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Não convidam a comunidade a participar.</a:t>
            </a:r>
          </a:p>
          <a:p>
            <a:pPr marL="342900" indent="-342900" algn="ctr">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Não oferecem serviços que atendam às necessidades locais.</a:t>
            </a:r>
          </a:p>
          <a:p>
            <a:pPr marL="342900" indent="-342900" algn="ctr">
              <a:buFont typeface="Arial" panose="020B0604020202020204" pitchFamily="34" charset="0"/>
              <a:buChar char="•"/>
            </a:pPr>
            <a:r>
              <a:rPr lang="pt-BR" sz="2000" dirty="0">
                <a:solidFill>
                  <a:srgbClr val="003B55"/>
                </a:solidFill>
                <a:latin typeface="Dosis ExtraLight"/>
                <a:ea typeface="Dosis ExtraLight"/>
                <a:cs typeface="Dosis ExtraLight"/>
                <a:sym typeface="Dosis ExtraLight"/>
              </a:rPr>
              <a:t>Não considerem problemas de transporte e infraestrutura.</a:t>
            </a:r>
          </a:p>
        </p:txBody>
      </p:sp>
      <p:sp>
        <p:nvSpPr>
          <p:cNvPr id="27" name="Retângulo 26">
            <a:extLst>
              <a:ext uri="{FF2B5EF4-FFF2-40B4-BE49-F238E27FC236}">
                <a16:creationId xmlns:a16="http://schemas.microsoft.com/office/drawing/2014/main" xmlns="" id="{E4F5D52E-AC9B-4349-8DA8-357E3D6E5395}"/>
              </a:ext>
            </a:extLst>
          </p:cNvPr>
          <p:cNvSpPr/>
          <p:nvPr/>
        </p:nvSpPr>
        <p:spPr>
          <a:xfrm>
            <a:off x="561974" y="1006392"/>
            <a:ext cx="6376036" cy="400110"/>
          </a:xfrm>
          <a:prstGeom prst="rect">
            <a:avLst/>
          </a:prstGeom>
          <a:solidFill>
            <a:srgbClr val="80BFB7"/>
          </a:solidFill>
        </p:spPr>
        <p:txBody>
          <a:bodyPr wrap="square">
            <a:spAutoFit/>
          </a:bodyPr>
          <a:lstStyle/>
          <a:p>
            <a:pPr algn="ctr"/>
            <a:r>
              <a:rPr lang="pt-BR" sz="2000" dirty="0">
                <a:solidFill>
                  <a:srgbClr val="003B55"/>
                </a:solidFill>
                <a:latin typeface="Dosis ExtraLight"/>
                <a:sym typeface="Dosis ExtraLight"/>
              </a:rPr>
              <a:t>A tecnologia pode acabar com a pobreza?</a:t>
            </a:r>
            <a:endParaRPr lang="en-US" sz="2000" dirty="0">
              <a:solidFill>
                <a:srgbClr val="003B55"/>
              </a:solidFill>
              <a:latin typeface="Dosis ExtraLight"/>
              <a:sym typeface="Dosis ExtraLight"/>
            </a:endParaRPr>
          </a:p>
        </p:txBody>
      </p:sp>
    </p:spTree>
    <p:extLst>
      <p:ext uri="{BB962C8B-B14F-4D97-AF65-F5344CB8AC3E}">
        <p14:creationId xmlns:p14="http://schemas.microsoft.com/office/powerpoint/2010/main" xmlns="" val="1650629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24</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ângulo 31">
            <a:extLst>
              <a:ext uri="{FF2B5EF4-FFF2-40B4-BE49-F238E27FC236}">
                <a16:creationId xmlns:a16="http://schemas.microsoft.com/office/drawing/2014/main" xmlns="" id="{3EED9010-6AA1-45E7-B22B-380561423C9E}"/>
              </a:ext>
            </a:extLst>
          </p:cNvPr>
          <p:cNvSpPr/>
          <p:nvPr/>
        </p:nvSpPr>
        <p:spPr>
          <a:xfrm>
            <a:off x="932118" y="4297847"/>
            <a:ext cx="6749795" cy="307777"/>
          </a:xfrm>
          <a:prstGeom prst="rect">
            <a:avLst/>
          </a:prstGeom>
        </p:spPr>
        <p:txBody>
          <a:bodyPr wrap="square">
            <a:spAutoFit/>
          </a:bodyPr>
          <a:lstStyle/>
          <a:p>
            <a:pPr algn="ctr"/>
            <a:r>
              <a:rPr lang="pt-BR" b="1" dirty="0">
                <a:solidFill>
                  <a:srgbClr val="003B55"/>
                </a:solidFill>
                <a:latin typeface="Dosis ExtraLight"/>
                <a:ea typeface="Dosis ExtraLight"/>
                <a:cs typeface="Dosis ExtraLight"/>
                <a:sym typeface="Dosis ExtraLight"/>
              </a:rPr>
              <a:t>Ensaio de </a:t>
            </a:r>
            <a:r>
              <a:rPr lang="pt-BR" b="1" dirty="0" err="1">
                <a:solidFill>
                  <a:srgbClr val="003B55"/>
                </a:solidFill>
                <a:latin typeface="Dosis ExtraLight"/>
                <a:ea typeface="Dosis ExtraLight"/>
                <a:cs typeface="Dosis ExtraLight"/>
                <a:sym typeface="Dosis ExtraLight"/>
              </a:rPr>
              <a:t>Kentaro</a:t>
            </a:r>
            <a:r>
              <a:rPr lang="pt-BR" b="1" dirty="0">
                <a:solidFill>
                  <a:srgbClr val="003B55"/>
                </a:solidFill>
                <a:latin typeface="Dosis ExtraLight"/>
                <a:ea typeface="Dosis ExtraLight"/>
                <a:cs typeface="Dosis ExtraLight"/>
                <a:sym typeface="Dosis ExtraLight"/>
              </a:rPr>
              <a:t> </a:t>
            </a:r>
            <a:r>
              <a:rPr lang="pt-BR" b="1" dirty="0" err="1">
                <a:solidFill>
                  <a:srgbClr val="003B55"/>
                </a:solidFill>
                <a:latin typeface="Dosis ExtraLight"/>
                <a:ea typeface="Dosis ExtraLight"/>
                <a:cs typeface="Dosis ExtraLight"/>
                <a:sym typeface="Dosis ExtraLight"/>
              </a:rPr>
              <a:t>Toyama</a:t>
            </a:r>
            <a:endParaRPr lang="en-US" b="1" dirty="0">
              <a:solidFill>
                <a:srgbClr val="003B55"/>
              </a:solidFill>
              <a:latin typeface="Dosis ExtraLight"/>
              <a:ea typeface="Dosis ExtraLight"/>
              <a:cs typeface="Dosis ExtraLight"/>
              <a:sym typeface="Dosis ExtraLight"/>
            </a:endParaRPr>
          </a:p>
        </p:txBody>
      </p:sp>
      <p:sp>
        <p:nvSpPr>
          <p:cNvPr id="22" name="Retângulo 31">
            <a:extLst>
              <a:ext uri="{FF2B5EF4-FFF2-40B4-BE49-F238E27FC236}">
                <a16:creationId xmlns:a16="http://schemas.microsoft.com/office/drawing/2014/main" xmlns="" id="{3DA741D7-724C-414C-9B17-C2B3A0FC1CFE}"/>
              </a:ext>
            </a:extLst>
          </p:cNvPr>
          <p:cNvSpPr/>
          <p:nvPr/>
        </p:nvSpPr>
        <p:spPr>
          <a:xfrm>
            <a:off x="900329" y="1625804"/>
            <a:ext cx="6749795" cy="1938992"/>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“A tecnologia é apenas um amplificador das capacidades e das intenções humanas. Ela não é um substituto. “</a:t>
            </a:r>
          </a:p>
          <a:p>
            <a:pPr algn="ctr"/>
            <a:endParaRPr lang="pt-BR" sz="2000" b="1" dirty="0">
              <a:solidFill>
                <a:srgbClr val="003B55"/>
              </a:solidFill>
              <a:latin typeface="Dosis ExtraLight"/>
              <a:ea typeface="Dosis ExtraLight"/>
              <a:cs typeface="Dosis ExtraLight"/>
              <a:sym typeface="Dosis ExtraLight"/>
            </a:endParaRPr>
          </a:p>
          <a:p>
            <a:pPr algn="ctr"/>
            <a:endParaRPr lang="pt-BR" sz="2000" b="1" dirty="0">
              <a:solidFill>
                <a:srgbClr val="003B55"/>
              </a:solidFill>
              <a:latin typeface="Dosis ExtraLight"/>
              <a:ea typeface="Dosis ExtraLight"/>
              <a:cs typeface="Dosis ExtraLight"/>
              <a:sym typeface="Dosis ExtraLight"/>
            </a:endParaRPr>
          </a:p>
          <a:p>
            <a:pPr algn="ctr"/>
            <a:r>
              <a:rPr lang="pt-BR" sz="2000" dirty="0">
                <a:solidFill>
                  <a:srgbClr val="003B55"/>
                </a:solidFill>
                <a:latin typeface="Dosis ExtraLight"/>
                <a:ea typeface="Dosis ExtraLight"/>
                <a:cs typeface="Dosis ExtraLight"/>
                <a:sym typeface="Dosis ExtraLight"/>
              </a:rPr>
              <a:t>A tecnologia não é capaz de resolver os problemas se há má administração.</a:t>
            </a:r>
            <a:endParaRPr lang="en-US" sz="2000" dirty="0">
              <a:solidFill>
                <a:srgbClr val="003B55"/>
              </a:solidFill>
              <a:latin typeface="Dosis ExtraLight"/>
              <a:ea typeface="Dosis ExtraLight"/>
              <a:cs typeface="Dosis ExtraLight"/>
              <a:sym typeface="Dosis ExtraLight"/>
            </a:endParaRPr>
          </a:p>
        </p:txBody>
      </p:sp>
      <p:sp>
        <p:nvSpPr>
          <p:cNvPr id="29" name="Retângulo 28">
            <a:extLst>
              <a:ext uri="{FF2B5EF4-FFF2-40B4-BE49-F238E27FC236}">
                <a16:creationId xmlns:a16="http://schemas.microsoft.com/office/drawing/2014/main" xmlns="" id="{5FEF864A-DC69-4F54-8E3C-B6313DE1AB6B}"/>
              </a:ext>
            </a:extLst>
          </p:cNvPr>
          <p:cNvSpPr/>
          <p:nvPr/>
        </p:nvSpPr>
        <p:spPr>
          <a:xfrm>
            <a:off x="561974" y="1006392"/>
            <a:ext cx="6376036" cy="400110"/>
          </a:xfrm>
          <a:prstGeom prst="rect">
            <a:avLst/>
          </a:prstGeom>
          <a:solidFill>
            <a:srgbClr val="80BFB7"/>
          </a:solidFill>
        </p:spPr>
        <p:txBody>
          <a:bodyPr wrap="square">
            <a:spAutoFit/>
          </a:bodyPr>
          <a:lstStyle/>
          <a:p>
            <a:pPr algn="ctr"/>
            <a:r>
              <a:rPr lang="pt-BR" sz="2000" dirty="0">
                <a:solidFill>
                  <a:srgbClr val="003B55"/>
                </a:solidFill>
                <a:latin typeface="Dosis ExtraLight"/>
                <a:sym typeface="Dosis ExtraLight"/>
              </a:rPr>
              <a:t>A tecnologia pode acabar com a pobreza?</a:t>
            </a:r>
            <a:endParaRPr lang="en-US" sz="2000" dirty="0">
              <a:solidFill>
                <a:srgbClr val="003B55"/>
              </a:solidFill>
              <a:latin typeface="Dosis ExtraLight"/>
              <a:sym typeface="Dosis ExtraLight"/>
            </a:endParaRPr>
          </a:p>
        </p:txBody>
      </p:sp>
    </p:spTree>
    <p:extLst>
      <p:ext uri="{BB962C8B-B14F-4D97-AF65-F5344CB8AC3E}">
        <p14:creationId xmlns:p14="http://schemas.microsoft.com/office/powerpoint/2010/main" xmlns="" val="3197139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25</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ângulo 31">
            <a:extLst>
              <a:ext uri="{FF2B5EF4-FFF2-40B4-BE49-F238E27FC236}">
                <a16:creationId xmlns:a16="http://schemas.microsoft.com/office/drawing/2014/main" xmlns="" id="{3EED9010-6AA1-45E7-B22B-380561423C9E}"/>
              </a:ext>
            </a:extLst>
          </p:cNvPr>
          <p:cNvSpPr/>
          <p:nvPr/>
        </p:nvSpPr>
        <p:spPr>
          <a:xfrm>
            <a:off x="1014712" y="4297847"/>
            <a:ext cx="6178820" cy="307777"/>
          </a:xfrm>
          <a:prstGeom prst="rect">
            <a:avLst/>
          </a:prstGeom>
        </p:spPr>
        <p:txBody>
          <a:bodyPr wrap="square">
            <a:spAutoFit/>
          </a:bodyPr>
          <a:lstStyle/>
          <a:p>
            <a:pPr algn="ctr"/>
            <a:r>
              <a:rPr lang="pt-BR" b="1" dirty="0">
                <a:solidFill>
                  <a:srgbClr val="003B55"/>
                </a:solidFill>
                <a:latin typeface="Dosis ExtraLight"/>
                <a:ea typeface="Dosis ExtraLight"/>
                <a:cs typeface="Dosis ExtraLight"/>
                <a:sym typeface="Dosis ExtraLight"/>
              </a:rPr>
              <a:t>Ensaio de </a:t>
            </a:r>
            <a:r>
              <a:rPr lang="pt-BR" b="1" dirty="0" err="1">
                <a:solidFill>
                  <a:srgbClr val="003B55"/>
                </a:solidFill>
                <a:latin typeface="Dosis ExtraLight"/>
                <a:ea typeface="Dosis ExtraLight"/>
                <a:cs typeface="Dosis ExtraLight"/>
                <a:sym typeface="Dosis ExtraLight"/>
              </a:rPr>
              <a:t>Kentaro</a:t>
            </a:r>
            <a:r>
              <a:rPr lang="pt-BR" b="1" dirty="0">
                <a:solidFill>
                  <a:srgbClr val="003B55"/>
                </a:solidFill>
                <a:latin typeface="Dosis ExtraLight"/>
                <a:ea typeface="Dosis ExtraLight"/>
                <a:cs typeface="Dosis ExtraLight"/>
                <a:sym typeface="Dosis ExtraLight"/>
              </a:rPr>
              <a:t> </a:t>
            </a:r>
            <a:r>
              <a:rPr lang="pt-BR" b="1" dirty="0" err="1">
                <a:solidFill>
                  <a:srgbClr val="003B55"/>
                </a:solidFill>
                <a:latin typeface="Dosis ExtraLight"/>
                <a:ea typeface="Dosis ExtraLight"/>
                <a:cs typeface="Dosis ExtraLight"/>
                <a:sym typeface="Dosis ExtraLight"/>
              </a:rPr>
              <a:t>Toyama</a:t>
            </a:r>
            <a:endParaRPr lang="en-US" b="1" dirty="0">
              <a:solidFill>
                <a:srgbClr val="003B55"/>
              </a:solidFill>
              <a:latin typeface="Dosis ExtraLight"/>
              <a:ea typeface="Dosis ExtraLight"/>
              <a:cs typeface="Dosis ExtraLight"/>
              <a:sym typeface="Dosis ExtraLight"/>
            </a:endParaRPr>
          </a:p>
        </p:txBody>
      </p:sp>
      <p:sp>
        <p:nvSpPr>
          <p:cNvPr id="22" name="Retângulo 31">
            <a:extLst>
              <a:ext uri="{FF2B5EF4-FFF2-40B4-BE49-F238E27FC236}">
                <a16:creationId xmlns:a16="http://schemas.microsoft.com/office/drawing/2014/main" xmlns="" id="{3DA741D7-724C-414C-9B17-C2B3A0FC1CFE}"/>
              </a:ext>
            </a:extLst>
          </p:cNvPr>
          <p:cNvSpPr/>
          <p:nvPr/>
        </p:nvSpPr>
        <p:spPr>
          <a:xfrm>
            <a:off x="1014710" y="1628570"/>
            <a:ext cx="6584610" cy="1631216"/>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“É mais fácil espalhar tecnologia do que efetuar uma profunda mudança em atitudes sociais e na capacidade humana. </a:t>
            </a:r>
          </a:p>
          <a:p>
            <a:pPr algn="ctr"/>
            <a:endParaRPr lang="pt-BR" sz="2000" b="1" dirty="0">
              <a:solidFill>
                <a:srgbClr val="003B55"/>
              </a:solidFill>
              <a:latin typeface="Dosis ExtraLight"/>
              <a:ea typeface="Dosis ExtraLight"/>
              <a:cs typeface="Dosis ExtraLight"/>
              <a:sym typeface="Dosis ExtraLight"/>
            </a:endParaRPr>
          </a:p>
          <a:p>
            <a:pPr algn="ctr"/>
            <a:r>
              <a:rPr lang="pt-BR" sz="2000" b="1" dirty="0">
                <a:solidFill>
                  <a:srgbClr val="003B55"/>
                </a:solidFill>
                <a:latin typeface="Dosis ExtraLight"/>
                <a:ea typeface="Dosis ExtraLight"/>
                <a:cs typeface="Dosis ExtraLight"/>
                <a:sym typeface="Dosis ExtraLight"/>
              </a:rPr>
              <a:t>“É muito menos custoso adquirir cem mil computadores do que prover uma educação de verdade para cem mil crianças.”</a:t>
            </a:r>
            <a:endParaRPr lang="en-US" sz="2000" dirty="0">
              <a:solidFill>
                <a:srgbClr val="003B55"/>
              </a:solidFill>
              <a:latin typeface="Dosis ExtraLight"/>
              <a:ea typeface="Dosis ExtraLight"/>
              <a:cs typeface="Dosis ExtraLight"/>
              <a:sym typeface="Dosis ExtraLight"/>
            </a:endParaRPr>
          </a:p>
        </p:txBody>
      </p:sp>
      <p:sp>
        <p:nvSpPr>
          <p:cNvPr id="21" name="Retângulo 31">
            <a:extLst>
              <a:ext uri="{FF2B5EF4-FFF2-40B4-BE49-F238E27FC236}">
                <a16:creationId xmlns:a16="http://schemas.microsoft.com/office/drawing/2014/main" xmlns="" id="{2F50B36A-6AB9-47A0-BB28-BDF709072A78}"/>
              </a:ext>
            </a:extLst>
          </p:cNvPr>
          <p:cNvSpPr/>
          <p:nvPr/>
        </p:nvSpPr>
        <p:spPr>
          <a:xfrm>
            <a:off x="1014710" y="3631290"/>
            <a:ext cx="6372806" cy="400110"/>
          </a:xfrm>
          <a:prstGeom prst="rect">
            <a:avLst/>
          </a:prstGeom>
        </p:spPr>
        <p:txBody>
          <a:bodyPr wrap="square">
            <a:spAutoFit/>
          </a:bodyPr>
          <a:lstStyle/>
          <a:p>
            <a:pPr algn="ctr"/>
            <a:r>
              <a:rPr lang="pt-BR" sz="2000" b="1" dirty="0">
                <a:solidFill>
                  <a:srgbClr val="FF0000"/>
                </a:solidFill>
                <a:latin typeface="Dosis ExtraLight"/>
                <a:ea typeface="Dosis ExtraLight"/>
                <a:cs typeface="Dosis ExtraLight"/>
                <a:sym typeface="Dosis ExtraLight"/>
              </a:rPr>
              <a:t>Tecnologia = progresso?</a:t>
            </a:r>
            <a:endParaRPr lang="en-US" sz="2000" b="1" dirty="0">
              <a:solidFill>
                <a:srgbClr val="FF0000"/>
              </a:solidFill>
              <a:latin typeface="Dosis ExtraLight"/>
              <a:ea typeface="Dosis ExtraLight"/>
              <a:cs typeface="Dosis ExtraLight"/>
              <a:sym typeface="Dosis ExtraLight"/>
            </a:endParaRPr>
          </a:p>
        </p:txBody>
      </p:sp>
      <p:sp>
        <p:nvSpPr>
          <p:cNvPr id="25" name="Retângulo 24">
            <a:extLst>
              <a:ext uri="{FF2B5EF4-FFF2-40B4-BE49-F238E27FC236}">
                <a16:creationId xmlns:a16="http://schemas.microsoft.com/office/drawing/2014/main" xmlns="" id="{E7BCC7BE-55BB-453C-8BF6-29B2BD12166F}"/>
              </a:ext>
            </a:extLst>
          </p:cNvPr>
          <p:cNvSpPr/>
          <p:nvPr/>
        </p:nvSpPr>
        <p:spPr>
          <a:xfrm>
            <a:off x="561974" y="1006392"/>
            <a:ext cx="6376036"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A tecnologia pode acabar com a pobreza?</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3283218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26</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ângulo 31">
            <a:extLst>
              <a:ext uri="{FF2B5EF4-FFF2-40B4-BE49-F238E27FC236}">
                <a16:creationId xmlns:a16="http://schemas.microsoft.com/office/drawing/2014/main" xmlns="" id="{3EED9010-6AA1-45E7-B22B-380561423C9E}"/>
              </a:ext>
            </a:extLst>
          </p:cNvPr>
          <p:cNvSpPr/>
          <p:nvPr/>
        </p:nvSpPr>
        <p:spPr>
          <a:xfrm>
            <a:off x="932118" y="4297847"/>
            <a:ext cx="6749795" cy="307777"/>
          </a:xfrm>
          <a:prstGeom prst="rect">
            <a:avLst/>
          </a:prstGeom>
        </p:spPr>
        <p:txBody>
          <a:bodyPr wrap="square">
            <a:spAutoFit/>
          </a:bodyPr>
          <a:lstStyle/>
          <a:p>
            <a:pPr algn="ctr"/>
            <a:r>
              <a:rPr lang="pt-BR" b="1" dirty="0">
                <a:solidFill>
                  <a:srgbClr val="003B55"/>
                </a:solidFill>
                <a:latin typeface="Dosis ExtraLight"/>
                <a:ea typeface="Dosis ExtraLight"/>
                <a:cs typeface="Dosis ExtraLight"/>
                <a:sym typeface="Dosis ExtraLight"/>
              </a:rPr>
              <a:t>Ensaio de </a:t>
            </a:r>
            <a:r>
              <a:rPr lang="pt-BR" b="1" dirty="0" err="1">
                <a:solidFill>
                  <a:srgbClr val="003B55"/>
                </a:solidFill>
                <a:latin typeface="Dosis ExtraLight"/>
                <a:ea typeface="Dosis ExtraLight"/>
                <a:cs typeface="Dosis ExtraLight"/>
                <a:sym typeface="Dosis ExtraLight"/>
              </a:rPr>
              <a:t>Kentaro</a:t>
            </a:r>
            <a:r>
              <a:rPr lang="pt-BR" b="1" dirty="0">
                <a:solidFill>
                  <a:srgbClr val="003B55"/>
                </a:solidFill>
                <a:latin typeface="Dosis ExtraLight"/>
                <a:ea typeface="Dosis ExtraLight"/>
                <a:cs typeface="Dosis ExtraLight"/>
                <a:sym typeface="Dosis ExtraLight"/>
              </a:rPr>
              <a:t> </a:t>
            </a:r>
            <a:r>
              <a:rPr lang="pt-BR" b="1" dirty="0" err="1">
                <a:solidFill>
                  <a:srgbClr val="003B55"/>
                </a:solidFill>
                <a:latin typeface="Dosis ExtraLight"/>
                <a:ea typeface="Dosis ExtraLight"/>
                <a:cs typeface="Dosis ExtraLight"/>
                <a:sym typeface="Dosis ExtraLight"/>
              </a:rPr>
              <a:t>Toyama</a:t>
            </a:r>
            <a:endParaRPr lang="en-US" b="1" dirty="0">
              <a:solidFill>
                <a:srgbClr val="003B55"/>
              </a:solidFill>
              <a:latin typeface="Dosis ExtraLight"/>
              <a:ea typeface="Dosis ExtraLight"/>
              <a:cs typeface="Dosis ExtraLight"/>
              <a:sym typeface="Dosis ExtraLight"/>
            </a:endParaRPr>
          </a:p>
        </p:txBody>
      </p:sp>
      <p:sp>
        <p:nvSpPr>
          <p:cNvPr id="25" name="Retângulo 31">
            <a:extLst>
              <a:ext uri="{FF2B5EF4-FFF2-40B4-BE49-F238E27FC236}">
                <a16:creationId xmlns:a16="http://schemas.microsoft.com/office/drawing/2014/main" xmlns="" id="{8FEC32B7-FBAF-4E7B-9B51-74A3469C4E17}"/>
              </a:ext>
            </a:extLst>
          </p:cNvPr>
          <p:cNvSpPr/>
          <p:nvPr/>
        </p:nvSpPr>
        <p:spPr>
          <a:xfrm>
            <a:off x="932118" y="1553297"/>
            <a:ext cx="6910090" cy="2246769"/>
          </a:xfrm>
          <a:prstGeom prst="rect">
            <a:avLst/>
          </a:prstGeom>
        </p:spPr>
        <p:txBody>
          <a:bodyPr wrap="square">
            <a:spAutoFit/>
          </a:bodyPr>
          <a:lstStyle/>
          <a:p>
            <a:pPr algn="ctr"/>
            <a:r>
              <a:rPr lang="pt-BR" sz="2000" b="1" dirty="0">
                <a:solidFill>
                  <a:srgbClr val="003B55"/>
                </a:solidFill>
                <a:latin typeface="Dosis ExtraLight"/>
                <a:ea typeface="Dosis ExtraLight"/>
                <a:cs typeface="Dosis ExtraLight"/>
                <a:sym typeface="Dosis ExtraLight"/>
              </a:rPr>
              <a:t>“Quanto maior a capacidade de uma pessoa, mais ela se beneficia da tecnologia. Quanto menos uma pessoa sabe, menos valor tem sua tecnologia. “</a:t>
            </a:r>
          </a:p>
          <a:p>
            <a:pPr algn="ctr"/>
            <a:endParaRPr lang="pt-BR" sz="2000" b="1" dirty="0">
              <a:solidFill>
                <a:srgbClr val="003B55"/>
              </a:solidFill>
              <a:latin typeface="Dosis ExtraLight"/>
              <a:ea typeface="Dosis ExtraLight"/>
              <a:cs typeface="Dosis ExtraLight"/>
              <a:sym typeface="Dosis ExtraLight"/>
            </a:endParaRPr>
          </a:p>
          <a:p>
            <a:pPr algn="ctr"/>
            <a:endParaRPr lang="pt-BR" sz="2000" b="1" dirty="0">
              <a:solidFill>
                <a:srgbClr val="003B55"/>
              </a:solidFill>
              <a:latin typeface="Dosis ExtraLight"/>
              <a:ea typeface="Dosis ExtraLight"/>
              <a:cs typeface="Dosis ExtraLight"/>
              <a:sym typeface="Dosis ExtraLight"/>
            </a:endParaRPr>
          </a:p>
          <a:p>
            <a:pPr algn="ctr"/>
            <a:r>
              <a:rPr lang="pt-BR" sz="2000" dirty="0">
                <a:solidFill>
                  <a:srgbClr val="003B55"/>
                </a:solidFill>
                <a:latin typeface="Dosis ExtraLight"/>
                <a:ea typeface="Dosis ExtraLight"/>
                <a:cs typeface="Dosis ExtraLight"/>
                <a:sym typeface="Dosis ExtraLight"/>
              </a:rPr>
              <a:t>Na prática, a tecnologia ajuda os ricos a enriquecer enquanto pouco faz pela renda dos mais pobres, aumentando a desigualdade entre eles</a:t>
            </a:r>
            <a:endParaRPr lang="en-US" sz="2000" dirty="0">
              <a:solidFill>
                <a:srgbClr val="003B55"/>
              </a:solidFill>
              <a:latin typeface="Dosis ExtraLight"/>
              <a:ea typeface="Dosis ExtraLight"/>
              <a:cs typeface="Dosis ExtraLight"/>
              <a:sym typeface="Dosis ExtraLight"/>
            </a:endParaRPr>
          </a:p>
        </p:txBody>
      </p:sp>
      <p:sp>
        <p:nvSpPr>
          <p:cNvPr id="21" name="Retângulo 20">
            <a:extLst>
              <a:ext uri="{FF2B5EF4-FFF2-40B4-BE49-F238E27FC236}">
                <a16:creationId xmlns:a16="http://schemas.microsoft.com/office/drawing/2014/main" xmlns="" id="{03B10129-C60D-4D9A-BA6A-23595C783754}"/>
              </a:ext>
            </a:extLst>
          </p:cNvPr>
          <p:cNvSpPr/>
          <p:nvPr/>
        </p:nvSpPr>
        <p:spPr>
          <a:xfrm>
            <a:off x="561974" y="1006392"/>
            <a:ext cx="6376036"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A tecnologia pode acabar com a pobreza?</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155019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27</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ângulo 31">
            <a:extLst>
              <a:ext uri="{FF2B5EF4-FFF2-40B4-BE49-F238E27FC236}">
                <a16:creationId xmlns:a16="http://schemas.microsoft.com/office/drawing/2014/main" xmlns="" id="{3EED9010-6AA1-45E7-B22B-380561423C9E}"/>
              </a:ext>
            </a:extLst>
          </p:cNvPr>
          <p:cNvSpPr/>
          <p:nvPr/>
        </p:nvSpPr>
        <p:spPr>
          <a:xfrm>
            <a:off x="932118" y="4297847"/>
            <a:ext cx="6749795" cy="307777"/>
          </a:xfrm>
          <a:prstGeom prst="rect">
            <a:avLst/>
          </a:prstGeom>
        </p:spPr>
        <p:txBody>
          <a:bodyPr wrap="square">
            <a:spAutoFit/>
          </a:bodyPr>
          <a:lstStyle/>
          <a:p>
            <a:pPr algn="ctr"/>
            <a:r>
              <a:rPr lang="pt-BR" b="1" dirty="0">
                <a:solidFill>
                  <a:srgbClr val="003B55"/>
                </a:solidFill>
                <a:latin typeface="Dosis ExtraLight"/>
                <a:ea typeface="Dosis ExtraLight"/>
                <a:cs typeface="Dosis ExtraLight"/>
                <a:sym typeface="Dosis ExtraLight"/>
              </a:rPr>
              <a:t>Ensaio de </a:t>
            </a:r>
            <a:r>
              <a:rPr lang="pt-BR" b="1" dirty="0" err="1">
                <a:solidFill>
                  <a:srgbClr val="003B55"/>
                </a:solidFill>
                <a:latin typeface="Dosis ExtraLight"/>
                <a:ea typeface="Dosis ExtraLight"/>
                <a:cs typeface="Dosis ExtraLight"/>
                <a:sym typeface="Dosis ExtraLight"/>
              </a:rPr>
              <a:t>Kentaro</a:t>
            </a:r>
            <a:r>
              <a:rPr lang="pt-BR" b="1" dirty="0">
                <a:solidFill>
                  <a:srgbClr val="003B55"/>
                </a:solidFill>
                <a:latin typeface="Dosis ExtraLight"/>
                <a:ea typeface="Dosis ExtraLight"/>
                <a:cs typeface="Dosis ExtraLight"/>
                <a:sym typeface="Dosis ExtraLight"/>
              </a:rPr>
              <a:t> </a:t>
            </a:r>
            <a:r>
              <a:rPr lang="pt-BR" b="1" dirty="0" err="1">
                <a:solidFill>
                  <a:srgbClr val="003B55"/>
                </a:solidFill>
                <a:latin typeface="Dosis ExtraLight"/>
                <a:ea typeface="Dosis ExtraLight"/>
                <a:cs typeface="Dosis ExtraLight"/>
                <a:sym typeface="Dosis ExtraLight"/>
              </a:rPr>
              <a:t>Toyama</a:t>
            </a:r>
            <a:endParaRPr lang="en-US" b="1" dirty="0">
              <a:solidFill>
                <a:srgbClr val="003B55"/>
              </a:solidFill>
              <a:latin typeface="Dosis ExtraLight"/>
              <a:ea typeface="Dosis ExtraLight"/>
              <a:cs typeface="Dosis ExtraLight"/>
              <a:sym typeface="Dosis ExtraLight"/>
            </a:endParaRPr>
          </a:p>
        </p:txBody>
      </p:sp>
      <p:sp>
        <p:nvSpPr>
          <p:cNvPr id="25" name="Retângulo 31">
            <a:extLst>
              <a:ext uri="{FF2B5EF4-FFF2-40B4-BE49-F238E27FC236}">
                <a16:creationId xmlns:a16="http://schemas.microsoft.com/office/drawing/2014/main" xmlns="" id="{8FEC32B7-FBAF-4E7B-9B51-74A3469C4E17}"/>
              </a:ext>
            </a:extLst>
          </p:cNvPr>
          <p:cNvSpPr/>
          <p:nvPr/>
        </p:nvSpPr>
        <p:spPr>
          <a:xfrm>
            <a:off x="851970" y="1410530"/>
            <a:ext cx="6910090" cy="400110"/>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Os três mecanismos que aprofundam esta desigualdade:</a:t>
            </a:r>
            <a:endParaRPr lang="en-US" sz="2000" dirty="0">
              <a:solidFill>
                <a:srgbClr val="003B55"/>
              </a:solidFill>
              <a:latin typeface="Dosis ExtraLight"/>
              <a:ea typeface="Dosis ExtraLight"/>
              <a:cs typeface="Dosis ExtraLight"/>
              <a:sym typeface="Dosis ExtraLight"/>
            </a:endParaRPr>
          </a:p>
        </p:txBody>
      </p:sp>
      <p:sp>
        <p:nvSpPr>
          <p:cNvPr id="21" name="Retângulo 31">
            <a:extLst>
              <a:ext uri="{FF2B5EF4-FFF2-40B4-BE49-F238E27FC236}">
                <a16:creationId xmlns:a16="http://schemas.microsoft.com/office/drawing/2014/main" xmlns="" id="{168AE281-8786-4C23-ADB1-3B504A0C11F7}"/>
              </a:ext>
            </a:extLst>
          </p:cNvPr>
          <p:cNvSpPr/>
          <p:nvPr/>
        </p:nvSpPr>
        <p:spPr>
          <a:xfrm>
            <a:off x="358166" y="2219284"/>
            <a:ext cx="4671034" cy="707886"/>
          </a:xfrm>
          <a:prstGeom prst="rect">
            <a:avLst/>
          </a:prstGeom>
        </p:spPr>
        <p:txBody>
          <a:bodyPr wrap="square">
            <a:spAutoFit/>
          </a:bodyPr>
          <a:lstStyle/>
          <a:p>
            <a:pPr algn="ctr"/>
            <a:r>
              <a:rPr lang="pt-BR" sz="2000" b="1" dirty="0">
                <a:solidFill>
                  <a:srgbClr val="003B55"/>
                </a:solidFill>
                <a:latin typeface="Dosis ExtraLight"/>
                <a:ea typeface="Dosis ExtraLight"/>
                <a:cs typeface="Dosis ExtraLight"/>
                <a:sym typeface="Dosis ExtraLight"/>
              </a:rPr>
              <a:t>1- Diferencial de acesso:</a:t>
            </a:r>
            <a:r>
              <a:rPr lang="pt-BR" sz="2000" dirty="0">
                <a:solidFill>
                  <a:srgbClr val="003B55"/>
                </a:solidFill>
                <a:latin typeface="Dosis ExtraLight"/>
                <a:ea typeface="Dosis ExtraLight"/>
                <a:cs typeface="Dosis ExtraLight"/>
                <a:sym typeface="Dosis ExtraLight"/>
              </a:rPr>
              <a:t> tecnologia é mais acessível aos ricos e aos poderosos. </a:t>
            </a:r>
            <a:endParaRPr lang="en-US" sz="2000" dirty="0">
              <a:solidFill>
                <a:srgbClr val="003B55"/>
              </a:solidFill>
              <a:latin typeface="Dosis ExtraLight"/>
              <a:ea typeface="Dosis ExtraLight"/>
              <a:cs typeface="Dosis ExtraLight"/>
              <a:sym typeface="Dosis ExtraLight"/>
            </a:endParaRPr>
          </a:p>
        </p:txBody>
      </p:sp>
      <p:pic>
        <p:nvPicPr>
          <p:cNvPr id="2" name="Picture 1">
            <a:extLst>
              <a:ext uri="{FF2B5EF4-FFF2-40B4-BE49-F238E27FC236}">
                <a16:creationId xmlns:a16="http://schemas.microsoft.com/office/drawing/2014/main" xmlns="" id="{20C0A399-150C-4044-AEEF-E2514D9ED2A5}"/>
              </a:ext>
            </a:extLst>
          </p:cNvPr>
          <p:cNvPicPr>
            <a:picLocks noChangeAspect="1"/>
          </p:cNvPicPr>
          <p:nvPr/>
        </p:nvPicPr>
        <p:blipFill rotWithShape="1">
          <a:blip r:embed="rId5"/>
          <a:srcRect l="9489" r="25531"/>
          <a:stretch/>
        </p:blipFill>
        <p:spPr>
          <a:xfrm>
            <a:off x="5029200" y="1978685"/>
            <a:ext cx="2531936" cy="2287188"/>
          </a:xfrm>
          <a:prstGeom prst="rect">
            <a:avLst/>
          </a:prstGeom>
        </p:spPr>
      </p:pic>
      <p:sp>
        <p:nvSpPr>
          <p:cNvPr id="26" name="Retângulo 25">
            <a:extLst>
              <a:ext uri="{FF2B5EF4-FFF2-40B4-BE49-F238E27FC236}">
                <a16:creationId xmlns:a16="http://schemas.microsoft.com/office/drawing/2014/main" xmlns="" id="{61BFE616-83AB-4B3B-BBB5-F5FE6A57F71F}"/>
              </a:ext>
            </a:extLst>
          </p:cNvPr>
          <p:cNvSpPr/>
          <p:nvPr/>
        </p:nvSpPr>
        <p:spPr>
          <a:xfrm>
            <a:off x="561974" y="1006392"/>
            <a:ext cx="6376036"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A tecnologia pode acabar com a pobreza?</a:t>
            </a:r>
            <a:endParaRPr lang="en-US" sz="2000" dirty="0">
              <a:solidFill>
                <a:srgbClr val="003B55"/>
              </a:solidFill>
              <a:latin typeface="Dosis ExtraLight"/>
              <a:ea typeface="Dosis ExtraLight"/>
              <a:cs typeface="Dosis ExtraLight"/>
              <a:sym typeface="Dosis ExtraLight"/>
            </a:endParaRPr>
          </a:p>
        </p:txBody>
      </p:sp>
      <p:pic>
        <p:nvPicPr>
          <p:cNvPr id="3" name="Imagem 2">
            <a:extLst>
              <a:ext uri="{FF2B5EF4-FFF2-40B4-BE49-F238E27FC236}">
                <a16:creationId xmlns:a16="http://schemas.microsoft.com/office/drawing/2014/main" xmlns="" id="{524CA10E-649F-4E42-A588-2F1A2A413CD7}"/>
              </a:ext>
            </a:extLst>
          </p:cNvPr>
          <p:cNvPicPr>
            <a:picLocks noChangeAspect="1"/>
          </p:cNvPicPr>
          <p:nvPr/>
        </p:nvPicPr>
        <p:blipFill>
          <a:blip r:embed="rId6"/>
          <a:stretch>
            <a:fillRect/>
          </a:stretch>
        </p:blipFill>
        <p:spPr>
          <a:xfrm>
            <a:off x="999520" y="3097107"/>
            <a:ext cx="885802" cy="885802"/>
          </a:xfrm>
          <a:prstGeom prst="rect">
            <a:avLst/>
          </a:prstGeom>
        </p:spPr>
      </p:pic>
      <p:cxnSp>
        <p:nvCxnSpPr>
          <p:cNvPr id="10" name="Conector de Seta Reta 9">
            <a:extLst>
              <a:ext uri="{FF2B5EF4-FFF2-40B4-BE49-F238E27FC236}">
                <a16:creationId xmlns:a16="http://schemas.microsoft.com/office/drawing/2014/main" xmlns="" id="{78DFB809-68C3-41EB-8BC5-5D399ACD6BA0}"/>
              </a:ext>
            </a:extLst>
          </p:cNvPr>
          <p:cNvCxnSpPr/>
          <p:nvPr/>
        </p:nvCxnSpPr>
        <p:spPr>
          <a:xfrm>
            <a:off x="1972965" y="3540630"/>
            <a:ext cx="9877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tângulo 10">
            <a:extLst>
              <a:ext uri="{FF2B5EF4-FFF2-40B4-BE49-F238E27FC236}">
                <a16:creationId xmlns:a16="http://schemas.microsoft.com/office/drawing/2014/main" xmlns="" id="{6FDF21ED-5735-48A8-B126-6EEBE33908F6}"/>
              </a:ext>
            </a:extLst>
          </p:cNvPr>
          <p:cNvSpPr/>
          <p:nvPr/>
        </p:nvSpPr>
        <p:spPr>
          <a:xfrm>
            <a:off x="3059988" y="2989876"/>
            <a:ext cx="1361270" cy="400110"/>
          </a:xfrm>
          <a:prstGeom prst="rect">
            <a:avLst/>
          </a:prstGeom>
        </p:spPr>
        <p:txBody>
          <a:bodyPr wrap="none">
            <a:spAutoFit/>
          </a:bodyPr>
          <a:lstStyle/>
          <a:p>
            <a:r>
              <a:rPr lang="pt-BR" sz="2000" dirty="0">
                <a:solidFill>
                  <a:srgbClr val="003B55"/>
                </a:solidFill>
                <a:latin typeface="Dosis ExtraLight"/>
                <a:ea typeface="Dosis ExtraLight"/>
                <a:cs typeface="Dosis ExtraLight"/>
                <a:sym typeface="Dosis ExtraLight"/>
              </a:rPr>
              <a:t>Manutenção</a:t>
            </a:r>
            <a:endParaRPr lang="pt-BR" sz="2000" dirty="0"/>
          </a:p>
        </p:txBody>
      </p:sp>
      <p:sp>
        <p:nvSpPr>
          <p:cNvPr id="28" name="Retângulo 27">
            <a:extLst>
              <a:ext uri="{FF2B5EF4-FFF2-40B4-BE49-F238E27FC236}">
                <a16:creationId xmlns:a16="http://schemas.microsoft.com/office/drawing/2014/main" xmlns="" id="{00E1467B-872F-449F-8CDF-2194E4901169}"/>
              </a:ext>
            </a:extLst>
          </p:cNvPr>
          <p:cNvSpPr/>
          <p:nvPr/>
        </p:nvSpPr>
        <p:spPr>
          <a:xfrm>
            <a:off x="3200476" y="3302830"/>
            <a:ext cx="1072730" cy="400110"/>
          </a:xfrm>
          <a:prstGeom prst="rect">
            <a:avLst/>
          </a:prstGeom>
        </p:spPr>
        <p:txBody>
          <a:bodyPr wrap="none">
            <a:spAutoFit/>
          </a:bodyPr>
          <a:lstStyle/>
          <a:p>
            <a:r>
              <a:rPr lang="pt-BR" sz="2000" dirty="0">
                <a:solidFill>
                  <a:srgbClr val="003B55"/>
                </a:solidFill>
                <a:latin typeface="Dosis ExtraLight"/>
                <a:ea typeface="Dosis ExtraLight"/>
                <a:cs typeface="Dosis ExtraLight"/>
                <a:sym typeface="Dosis ExtraLight"/>
              </a:rPr>
              <a:t>Instrução</a:t>
            </a:r>
            <a:endParaRPr lang="pt-BR" sz="2000" dirty="0"/>
          </a:p>
        </p:txBody>
      </p:sp>
      <p:sp>
        <p:nvSpPr>
          <p:cNvPr id="30" name="Retângulo 29">
            <a:extLst>
              <a:ext uri="{FF2B5EF4-FFF2-40B4-BE49-F238E27FC236}">
                <a16:creationId xmlns:a16="http://schemas.microsoft.com/office/drawing/2014/main" xmlns="" id="{9C1394BF-D3D8-4402-8905-6CE3DD647702}"/>
              </a:ext>
            </a:extLst>
          </p:cNvPr>
          <p:cNvSpPr/>
          <p:nvPr/>
        </p:nvSpPr>
        <p:spPr>
          <a:xfrm>
            <a:off x="3200476" y="3639890"/>
            <a:ext cx="1088760" cy="400110"/>
          </a:xfrm>
          <a:prstGeom prst="rect">
            <a:avLst/>
          </a:prstGeom>
        </p:spPr>
        <p:txBody>
          <a:bodyPr wrap="none">
            <a:spAutoFit/>
          </a:bodyPr>
          <a:lstStyle/>
          <a:p>
            <a:r>
              <a:rPr lang="pt-BR" sz="2000" dirty="0">
                <a:solidFill>
                  <a:srgbClr val="003B55"/>
                </a:solidFill>
                <a:latin typeface="Dosis ExtraLight"/>
                <a:ea typeface="Dosis ExtraLight"/>
                <a:cs typeface="Dosis ExtraLight"/>
                <a:sym typeface="Dosis ExtraLight"/>
              </a:rPr>
              <a:t>Operação</a:t>
            </a:r>
            <a:endParaRPr lang="pt-BR" sz="2000" dirty="0"/>
          </a:p>
        </p:txBody>
      </p:sp>
    </p:spTree>
    <p:extLst>
      <p:ext uri="{BB962C8B-B14F-4D97-AF65-F5344CB8AC3E}">
        <p14:creationId xmlns:p14="http://schemas.microsoft.com/office/powerpoint/2010/main" xmlns="" val="3064072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28</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ângulo 31">
            <a:extLst>
              <a:ext uri="{FF2B5EF4-FFF2-40B4-BE49-F238E27FC236}">
                <a16:creationId xmlns:a16="http://schemas.microsoft.com/office/drawing/2014/main" xmlns="" id="{3EED9010-6AA1-45E7-B22B-380561423C9E}"/>
              </a:ext>
            </a:extLst>
          </p:cNvPr>
          <p:cNvSpPr/>
          <p:nvPr/>
        </p:nvSpPr>
        <p:spPr>
          <a:xfrm>
            <a:off x="932118" y="4297847"/>
            <a:ext cx="6749795" cy="307777"/>
          </a:xfrm>
          <a:prstGeom prst="rect">
            <a:avLst/>
          </a:prstGeom>
        </p:spPr>
        <p:txBody>
          <a:bodyPr wrap="square">
            <a:spAutoFit/>
          </a:bodyPr>
          <a:lstStyle/>
          <a:p>
            <a:pPr algn="ctr"/>
            <a:r>
              <a:rPr lang="pt-BR" b="1" dirty="0">
                <a:solidFill>
                  <a:srgbClr val="003B55"/>
                </a:solidFill>
                <a:latin typeface="Dosis ExtraLight"/>
                <a:ea typeface="Dosis ExtraLight"/>
                <a:cs typeface="Dosis ExtraLight"/>
                <a:sym typeface="Dosis ExtraLight"/>
              </a:rPr>
              <a:t>Ensaio de </a:t>
            </a:r>
            <a:r>
              <a:rPr lang="pt-BR" b="1" dirty="0" err="1">
                <a:solidFill>
                  <a:srgbClr val="003B55"/>
                </a:solidFill>
                <a:latin typeface="Dosis ExtraLight"/>
                <a:ea typeface="Dosis ExtraLight"/>
                <a:cs typeface="Dosis ExtraLight"/>
                <a:sym typeface="Dosis ExtraLight"/>
              </a:rPr>
              <a:t>Kentaro</a:t>
            </a:r>
            <a:r>
              <a:rPr lang="pt-BR" b="1" dirty="0">
                <a:solidFill>
                  <a:srgbClr val="003B55"/>
                </a:solidFill>
                <a:latin typeface="Dosis ExtraLight"/>
                <a:ea typeface="Dosis ExtraLight"/>
                <a:cs typeface="Dosis ExtraLight"/>
                <a:sym typeface="Dosis ExtraLight"/>
              </a:rPr>
              <a:t> </a:t>
            </a:r>
            <a:r>
              <a:rPr lang="pt-BR" b="1" dirty="0" err="1">
                <a:solidFill>
                  <a:srgbClr val="003B55"/>
                </a:solidFill>
                <a:latin typeface="Dosis ExtraLight"/>
                <a:ea typeface="Dosis ExtraLight"/>
                <a:cs typeface="Dosis ExtraLight"/>
                <a:sym typeface="Dosis ExtraLight"/>
              </a:rPr>
              <a:t>Toyama</a:t>
            </a:r>
            <a:endParaRPr lang="en-US" b="1" dirty="0">
              <a:solidFill>
                <a:srgbClr val="003B55"/>
              </a:solidFill>
              <a:latin typeface="Dosis ExtraLight"/>
              <a:ea typeface="Dosis ExtraLight"/>
              <a:cs typeface="Dosis ExtraLight"/>
              <a:sym typeface="Dosis ExtraLight"/>
            </a:endParaRPr>
          </a:p>
        </p:txBody>
      </p:sp>
      <p:sp>
        <p:nvSpPr>
          <p:cNvPr id="21" name="Retângulo 31">
            <a:extLst>
              <a:ext uri="{FF2B5EF4-FFF2-40B4-BE49-F238E27FC236}">
                <a16:creationId xmlns:a16="http://schemas.microsoft.com/office/drawing/2014/main" xmlns="" id="{168AE281-8786-4C23-ADB1-3B504A0C11F7}"/>
              </a:ext>
            </a:extLst>
          </p:cNvPr>
          <p:cNvSpPr/>
          <p:nvPr/>
        </p:nvSpPr>
        <p:spPr>
          <a:xfrm>
            <a:off x="454025" y="2075432"/>
            <a:ext cx="4616239" cy="1323439"/>
          </a:xfrm>
          <a:prstGeom prst="rect">
            <a:avLst/>
          </a:prstGeom>
        </p:spPr>
        <p:txBody>
          <a:bodyPr wrap="square">
            <a:spAutoFit/>
          </a:bodyPr>
          <a:lstStyle/>
          <a:p>
            <a:pPr algn="ctr"/>
            <a:r>
              <a:rPr lang="pt-BR" sz="2000" b="1" dirty="0">
                <a:solidFill>
                  <a:srgbClr val="003B55"/>
                </a:solidFill>
                <a:latin typeface="Dosis ExtraLight"/>
                <a:ea typeface="Dosis ExtraLight"/>
                <a:cs typeface="Dosis ExtraLight"/>
                <a:sym typeface="Dosis ExtraLight"/>
              </a:rPr>
              <a:t>2-Barreiras sociais: </a:t>
            </a:r>
            <a:r>
              <a:rPr lang="pt-BR" sz="2000" dirty="0">
                <a:solidFill>
                  <a:srgbClr val="003B55"/>
                </a:solidFill>
                <a:latin typeface="Dosis ExtraLight"/>
                <a:ea typeface="Dosis ExtraLight"/>
                <a:cs typeface="Dosis ExtraLight"/>
                <a:sym typeface="Dosis ExtraLight"/>
              </a:rPr>
              <a:t>“Muitos dos telecentros que visitei no mundo não eram acessíveis aos menos privilegiados do local por injunções sociais.”</a:t>
            </a:r>
            <a:endParaRPr lang="en-US" sz="2000" dirty="0">
              <a:solidFill>
                <a:srgbClr val="003B55"/>
              </a:solidFill>
              <a:latin typeface="Dosis ExtraLight"/>
              <a:ea typeface="Dosis ExtraLight"/>
              <a:cs typeface="Dosis ExtraLight"/>
              <a:sym typeface="Dosis ExtraLight"/>
            </a:endParaRPr>
          </a:p>
        </p:txBody>
      </p:sp>
      <p:pic>
        <p:nvPicPr>
          <p:cNvPr id="3" name="Picture 2">
            <a:extLst>
              <a:ext uri="{FF2B5EF4-FFF2-40B4-BE49-F238E27FC236}">
                <a16:creationId xmlns:a16="http://schemas.microsoft.com/office/drawing/2014/main" xmlns="" id="{4189ADE9-866E-4005-AE7B-06E6FE3A0DDE}"/>
              </a:ext>
            </a:extLst>
          </p:cNvPr>
          <p:cNvPicPr>
            <a:picLocks noChangeAspect="1"/>
          </p:cNvPicPr>
          <p:nvPr/>
        </p:nvPicPr>
        <p:blipFill rotWithShape="1">
          <a:blip r:embed="rId5"/>
          <a:srcRect l="34145" r="22624"/>
          <a:stretch/>
        </p:blipFill>
        <p:spPr>
          <a:xfrm>
            <a:off x="5338081" y="1952773"/>
            <a:ext cx="1855450" cy="2244753"/>
          </a:xfrm>
          <a:prstGeom prst="rect">
            <a:avLst/>
          </a:prstGeom>
        </p:spPr>
      </p:pic>
      <p:sp>
        <p:nvSpPr>
          <p:cNvPr id="26" name="Retângulo 31">
            <a:extLst>
              <a:ext uri="{FF2B5EF4-FFF2-40B4-BE49-F238E27FC236}">
                <a16:creationId xmlns:a16="http://schemas.microsoft.com/office/drawing/2014/main" xmlns="" id="{9271F48D-F41A-44ED-ABD9-58DF150F8309}"/>
              </a:ext>
            </a:extLst>
          </p:cNvPr>
          <p:cNvSpPr/>
          <p:nvPr/>
        </p:nvSpPr>
        <p:spPr>
          <a:xfrm>
            <a:off x="851970" y="1410530"/>
            <a:ext cx="6910090" cy="400110"/>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Os três mecanismos que aprofundam esta desigualdade:</a:t>
            </a:r>
            <a:endParaRPr lang="en-US" sz="2000" dirty="0">
              <a:solidFill>
                <a:srgbClr val="003B55"/>
              </a:solidFill>
              <a:latin typeface="Dosis ExtraLight"/>
              <a:ea typeface="Dosis ExtraLight"/>
              <a:cs typeface="Dosis ExtraLight"/>
              <a:sym typeface="Dosis ExtraLight"/>
            </a:endParaRPr>
          </a:p>
        </p:txBody>
      </p:sp>
      <p:sp>
        <p:nvSpPr>
          <p:cNvPr id="27" name="Retângulo 26">
            <a:extLst>
              <a:ext uri="{FF2B5EF4-FFF2-40B4-BE49-F238E27FC236}">
                <a16:creationId xmlns:a16="http://schemas.microsoft.com/office/drawing/2014/main" xmlns="" id="{A2360DD4-5D0C-4F2E-8EFD-8E16AEACFE9D}"/>
              </a:ext>
            </a:extLst>
          </p:cNvPr>
          <p:cNvSpPr/>
          <p:nvPr/>
        </p:nvSpPr>
        <p:spPr>
          <a:xfrm>
            <a:off x="561974" y="1006392"/>
            <a:ext cx="6376036"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A tecnologia pode acabar com a pobreza?</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2708673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29</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ângulo 31">
            <a:extLst>
              <a:ext uri="{FF2B5EF4-FFF2-40B4-BE49-F238E27FC236}">
                <a16:creationId xmlns:a16="http://schemas.microsoft.com/office/drawing/2014/main" xmlns="" id="{3EED9010-6AA1-45E7-B22B-380561423C9E}"/>
              </a:ext>
            </a:extLst>
          </p:cNvPr>
          <p:cNvSpPr/>
          <p:nvPr/>
        </p:nvSpPr>
        <p:spPr>
          <a:xfrm>
            <a:off x="932118" y="4297847"/>
            <a:ext cx="6749795" cy="307777"/>
          </a:xfrm>
          <a:prstGeom prst="rect">
            <a:avLst/>
          </a:prstGeom>
        </p:spPr>
        <p:txBody>
          <a:bodyPr wrap="square">
            <a:spAutoFit/>
          </a:bodyPr>
          <a:lstStyle/>
          <a:p>
            <a:pPr algn="ctr"/>
            <a:r>
              <a:rPr lang="pt-BR" b="1" dirty="0">
                <a:solidFill>
                  <a:srgbClr val="003B55"/>
                </a:solidFill>
                <a:latin typeface="Dosis ExtraLight"/>
                <a:ea typeface="Dosis ExtraLight"/>
                <a:cs typeface="Dosis ExtraLight"/>
                <a:sym typeface="Dosis ExtraLight"/>
              </a:rPr>
              <a:t>Ensaio de </a:t>
            </a:r>
            <a:r>
              <a:rPr lang="pt-BR" b="1" dirty="0" err="1">
                <a:solidFill>
                  <a:srgbClr val="003B55"/>
                </a:solidFill>
                <a:latin typeface="Dosis ExtraLight"/>
                <a:ea typeface="Dosis ExtraLight"/>
                <a:cs typeface="Dosis ExtraLight"/>
                <a:sym typeface="Dosis ExtraLight"/>
              </a:rPr>
              <a:t>Kentaro</a:t>
            </a:r>
            <a:r>
              <a:rPr lang="pt-BR" b="1" dirty="0">
                <a:solidFill>
                  <a:srgbClr val="003B55"/>
                </a:solidFill>
                <a:latin typeface="Dosis ExtraLight"/>
                <a:ea typeface="Dosis ExtraLight"/>
                <a:cs typeface="Dosis ExtraLight"/>
                <a:sym typeface="Dosis ExtraLight"/>
              </a:rPr>
              <a:t> </a:t>
            </a:r>
            <a:r>
              <a:rPr lang="pt-BR" b="1" dirty="0" err="1">
                <a:solidFill>
                  <a:srgbClr val="003B55"/>
                </a:solidFill>
                <a:latin typeface="Dosis ExtraLight"/>
                <a:ea typeface="Dosis ExtraLight"/>
                <a:cs typeface="Dosis ExtraLight"/>
                <a:sym typeface="Dosis ExtraLight"/>
              </a:rPr>
              <a:t>Toyama</a:t>
            </a:r>
            <a:endParaRPr lang="en-US" b="1" dirty="0">
              <a:solidFill>
                <a:srgbClr val="003B55"/>
              </a:solidFill>
              <a:latin typeface="Dosis ExtraLight"/>
              <a:ea typeface="Dosis ExtraLight"/>
              <a:cs typeface="Dosis ExtraLight"/>
              <a:sym typeface="Dosis ExtraLight"/>
            </a:endParaRPr>
          </a:p>
        </p:txBody>
      </p:sp>
      <p:sp>
        <p:nvSpPr>
          <p:cNvPr id="21" name="Retângulo 31">
            <a:extLst>
              <a:ext uri="{FF2B5EF4-FFF2-40B4-BE49-F238E27FC236}">
                <a16:creationId xmlns:a16="http://schemas.microsoft.com/office/drawing/2014/main" xmlns="" id="{168AE281-8786-4C23-ADB1-3B504A0C11F7}"/>
              </a:ext>
            </a:extLst>
          </p:cNvPr>
          <p:cNvSpPr/>
          <p:nvPr/>
        </p:nvSpPr>
        <p:spPr>
          <a:xfrm>
            <a:off x="365881" y="2165399"/>
            <a:ext cx="4132126" cy="400110"/>
          </a:xfrm>
          <a:prstGeom prst="rect">
            <a:avLst/>
          </a:prstGeom>
        </p:spPr>
        <p:txBody>
          <a:bodyPr wrap="square">
            <a:spAutoFit/>
          </a:bodyPr>
          <a:lstStyle/>
          <a:p>
            <a:pPr algn="ctr"/>
            <a:r>
              <a:rPr lang="pt-BR" sz="2000" b="1" dirty="0">
                <a:solidFill>
                  <a:srgbClr val="003B55"/>
                </a:solidFill>
                <a:latin typeface="Dosis ExtraLight"/>
                <a:ea typeface="Dosis ExtraLight"/>
                <a:cs typeface="Dosis ExtraLight"/>
                <a:sym typeface="Dosis ExtraLight"/>
              </a:rPr>
              <a:t>3-Exclusão digital:</a:t>
            </a:r>
            <a:endParaRPr lang="en-US" sz="2000" dirty="0">
              <a:solidFill>
                <a:srgbClr val="003B55"/>
              </a:solidFill>
              <a:latin typeface="Dosis ExtraLight"/>
              <a:ea typeface="Dosis ExtraLight"/>
              <a:cs typeface="Dosis ExtraLight"/>
              <a:sym typeface="Dosis ExtraLight"/>
            </a:endParaRPr>
          </a:p>
        </p:txBody>
      </p:sp>
      <p:pic>
        <p:nvPicPr>
          <p:cNvPr id="2" name="Picture 1">
            <a:extLst>
              <a:ext uri="{FF2B5EF4-FFF2-40B4-BE49-F238E27FC236}">
                <a16:creationId xmlns:a16="http://schemas.microsoft.com/office/drawing/2014/main" xmlns="" id="{6DA2E022-2109-44E1-9708-6A7E276F421E}"/>
              </a:ext>
            </a:extLst>
          </p:cNvPr>
          <p:cNvPicPr>
            <a:picLocks noChangeAspect="1"/>
          </p:cNvPicPr>
          <p:nvPr/>
        </p:nvPicPr>
        <p:blipFill rotWithShape="1">
          <a:blip r:embed="rId5"/>
          <a:srcRect t="38866"/>
          <a:stretch/>
        </p:blipFill>
        <p:spPr>
          <a:xfrm>
            <a:off x="4498007" y="2290310"/>
            <a:ext cx="3150054" cy="1386542"/>
          </a:xfrm>
          <a:prstGeom prst="rect">
            <a:avLst/>
          </a:prstGeom>
        </p:spPr>
      </p:pic>
      <p:sp>
        <p:nvSpPr>
          <p:cNvPr id="26" name="Retângulo 31">
            <a:extLst>
              <a:ext uri="{FF2B5EF4-FFF2-40B4-BE49-F238E27FC236}">
                <a16:creationId xmlns:a16="http://schemas.microsoft.com/office/drawing/2014/main" xmlns="" id="{2A4D7243-8BC2-4B4B-B4BC-EF5519B1E404}"/>
              </a:ext>
            </a:extLst>
          </p:cNvPr>
          <p:cNvSpPr/>
          <p:nvPr/>
        </p:nvSpPr>
        <p:spPr>
          <a:xfrm>
            <a:off x="851970" y="1410530"/>
            <a:ext cx="6910090" cy="400110"/>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Os três mecanismos que aprofundam esta desigualdade:</a:t>
            </a:r>
            <a:endParaRPr lang="en-US" sz="2000" dirty="0">
              <a:solidFill>
                <a:srgbClr val="003B55"/>
              </a:solidFill>
              <a:latin typeface="Dosis ExtraLight"/>
              <a:ea typeface="Dosis ExtraLight"/>
              <a:cs typeface="Dosis ExtraLight"/>
              <a:sym typeface="Dosis ExtraLight"/>
            </a:endParaRPr>
          </a:p>
        </p:txBody>
      </p:sp>
      <p:sp>
        <p:nvSpPr>
          <p:cNvPr id="27" name="Retângulo 26">
            <a:extLst>
              <a:ext uri="{FF2B5EF4-FFF2-40B4-BE49-F238E27FC236}">
                <a16:creationId xmlns:a16="http://schemas.microsoft.com/office/drawing/2014/main" xmlns="" id="{FC6A2ECE-C982-4C20-9003-92FD7D17E887}"/>
              </a:ext>
            </a:extLst>
          </p:cNvPr>
          <p:cNvSpPr/>
          <p:nvPr/>
        </p:nvSpPr>
        <p:spPr>
          <a:xfrm>
            <a:off x="561974" y="1006392"/>
            <a:ext cx="6376036"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A tecnologia pode acabar com a pobreza?</a:t>
            </a:r>
            <a:endParaRPr lang="en-US" sz="2000" dirty="0">
              <a:solidFill>
                <a:srgbClr val="003B55"/>
              </a:solidFill>
              <a:latin typeface="Dosis ExtraLight"/>
              <a:ea typeface="Dosis ExtraLight"/>
              <a:cs typeface="Dosis ExtraLight"/>
              <a:sym typeface="Dosis ExtraLight"/>
            </a:endParaRPr>
          </a:p>
        </p:txBody>
      </p:sp>
      <p:sp>
        <p:nvSpPr>
          <p:cNvPr id="28" name="Retângulo 31">
            <a:extLst>
              <a:ext uri="{FF2B5EF4-FFF2-40B4-BE49-F238E27FC236}">
                <a16:creationId xmlns:a16="http://schemas.microsoft.com/office/drawing/2014/main" xmlns="" id="{26E93503-328E-474A-9F60-9E432AC701A3}"/>
              </a:ext>
            </a:extLst>
          </p:cNvPr>
          <p:cNvSpPr/>
          <p:nvPr/>
        </p:nvSpPr>
        <p:spPr>
          <a:xfrm>
            <a:off x="365881" y="2882559"/>
            <a:ext cx="4132126" cy="707886"/>
          </a:xfrm>
          <a:prstGeom prst="rect">
            <a:avLst/>
          </a:prstGeom>
        </p:spPr>
        <p:txBody>
          <a:bodyPr wrap="square">
            <a:spAutoFit/>
          </a:bodyPr>
          <a:lstStyle/>
          <a:p>
            <a:pPr algn="ctr"/>
            <a:r>
              <a:rPr lang="pt-BR" sz="2000" dirty="0">
                <a:solidFill>
                  <a:srgbClr val="003B55"/>
                </a:solidFill>
                <a:latin typeface="Dosis ExtraLight" charset="0"/>
                <a:ea typeface="Dosis ExtraLight"/>
                <a:cs typeface="Dosis ExtraLight"/>
                <a:sym typeface="Dosis ExtraLight"/>
              </a:rPr>
              <a:t>Mais lucro </a:t>
            </a:r>
            <a:r>
              <a:rPr lang="pt-BR" sz="2000" dirty="0">
                <a:solidFill>
                  <a:srgbClr val="003B55"/>
                </a:solidFill>
                <a:latin typeface="Dosis ExtraLight" charset="0"/>
                <a:ea typeface="Cambria" panose="02040503050406030204" pitchFamily="18" charset="0"/>
                <a:cs typeface="Dosis ExtraLight"/>
                <a:sym typeface="Dosis ExtraLight"/>
              </a:rPr>
              <a:t>→ busca consumidores por ricos</a:t>
            </a:r>
            <a:endParaRPr lang="en-US" sz="2000" dirty="0">
              <a:solidFill>
                <a:srgbClr val="003B55"/>
              </a:solidFill>
              <a:latin typeface="Dosis ExtraLight" charset="0"/>
              <a:ea typeface="Dosis ExtraLight"/>
              <a:cs typeface="Dosis ExtraLight"/>
              <a:sym typeface="Dosis ExtraLight"/>
            </a:endParaRPr>
          </a:p>
        </p:txBody>
      </p:sp>
    </p:spTree>
    <p:extLst>
      <p:ext uri="{BB962C8B-B14F-4D97-AF65-F5344CB8AC3E}">
        <p14:creationId xmlns:p14="http://schemas.microsoft.com/office/powerpoint/2010/main" xmlns="" val="3867457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Subtítulo 2"/>
          <p:cNvSpPr>
            <a:spLocks noGrp="1"/>
          </p:cNvSpPr>
          <p:nvPr>
            <p:ph type="subTitle" idx="1"/>
          </p:nvPr>
        </p:nvSpPr>
        <p:spPr/>
        <p:txBody>
          <a:bodyPr/>
          <a:lstStyle/>
          <a:p>
            <a:endParaRPr lang="en-US"/>
          </a:p>
        </p:txBody>
      </p:sp>
      <p:pic>
        <p:nvPicPr>
          <p:cNvPr id="9" name="Imagem 8"/>
          <p:cNvPicPr>
            <a:picLocks noChangeAspect="1"/>
          </p:cNvPicPr>
          <p:nvPr/>
        </p:nvPicPr>
        <p:blipFill rotWithShape="1">
          <a:blip r:embed="rId2">
            <a:extLst>
              <a:ext uri="{28A0092B-C50C-407E-A947-70E740481C1C}">
                <a14:useLocalDpi xmlns:a14="http://schemas.microsoft.com/office/drawing/2010/main" xmlns="" val="0"/>
              </a:ext>
            </a:extLst>
          </a:blip>
          <a:srcRect b="15333"/>
          <a:stretch/>
        </p:blipFill>
        <p:spPr>
          <a:xfrm>
            <a:off x="0" y="0"/>
            <a:ext cx="9144000" cy="5143500"/>
          </a:xfrm>
          <a:prstGeom prst="rect">
            <a:avLst/>
          </a:prstGeom>
        </p:spPr>
      </p:pic>
      <p:sp>
        <p:nvSpPr>
          <p:cNvPr id="11" name="Retângulo 10"/>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tângulo 11"/>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ângulo 12"/>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ângulo 13"/>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tângulo 15"/>
          <p:cNvSpPr/>
          <p:nvPr/>
        </p:nvSpPr>
        <p:spPr>
          <a:xfrm>
            <a:off x="5461001" y="4380855"/>
            <a:ext cx="3683000" cy="762000"/>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Dosis ExtraLight"/>
                <a:ea typeface="Dosis ExtraLight"/>
                <a:cs typeface="Dosis ExtraLight"/>
                <a:sym typeface="Dosis ExtraLight"/>
              </a:rPr>
              <a:t>REALIDADE</a:t>
            </a:r>
          </a:p>
        </p:txBody>
      </p:sp>
    </p:spTree>
    <p:extLst>
      <p:ext uri="{BB962C8B-B14F-4D97-AF65-F5344CB8AC3E}">
        <p14:creationId xmlns:p14="http://schemas.microsoft.com/office/powerpoint/2010/main" xmlns="" val="1135358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30</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ângulo 31">
            <a:extLst>
              <a:ext uri="{FF2B5EF4-FFF2-40B4-BE49-F238E27FC236}">
                <a16:creationId xmlns:a16="http://schemas.microsoft.com/office/drawing/2014/main" xmlns="" id="{0DA287D3-DD29-4967-A289-F15709B7F72F}"/>
              </a:ext>
            </a:extLst>
          </p:cNvPr>
          <p:cNvSpPr/>
          <p:nvPr/>
        </p:nvSpPr>
        <p:spPr>
          <a:xfrm>
            <a:off x="3068794" y="1953221"/>
            <a:ext cx="6749795" cy="400110"/>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Brasil: 12% da população</a:t>
            </a:r>
            <a:endParaRPr lang="en-US" sz="2000" dirty="0">
              <a:solidFill>
                <a:srgbClr val="003B55"/>
              </a:solidFill>
              <a:latin typeface="Dosis ExtraLight"/>
              <a:ea typeface="Dosis ExtraLight"/>
              <a:cs typeface="Dosis ExtraLight"/>
              <a:sym typeface="Dosis ExtraLight"/>
            </a:endParaRPr>
          </a:p>
        </p:txBody>
      </p:sp>
      <p:pic>
        <p:nvPicPr>
          <p:cNvPr id="2" name="Picture 1">
            <a:extLst>
              <a:ext uri="{FF2B5EF4-FFF2-40B4-BE49-F238E27FC236}">
                <a16:creationId xmlns:a16="http://schemas.microsoft.com/office/drawing/2014/main" xmlns="" id="{FAC9FB3D-5FC8-495D-8998-AC8E4B92A622}"/>
              </a:ext>
            </a:extLst>
          </p:cNvPr>
          <p:cNvPicPr>
            <a:picLocks noChangeAspect="1"/>
          </p:cNvPicPr>
          <p:nvPr/>
        </p:nvPicPr>
        <p:blipFill rotWithShape="1">
          <a:blip r:embed="rId5">
            <a:clrChange>
              <a:clrFrom>
                <a:srgbClr val="FAFAFA"/>
              </a:clrFrom>
              <a:clrTo>
                <a:srgbClr val="FAFAFA">
                  <a:alpha val="0"/>
                </a:srgbClr>
              </a:clrTo>
            </a:clrChange>
          </a:blip>
          <a:srcRect l="1693" t="14708" r="1435" b="10357"/>
          <a:stretch/>
        </p:blipFill>
        <p:spPr>
          <a:xfrm>
            <a:off x="-36702" y="1471948"/>
            <a:ext cx="5504370" cy="3045144"/>
          </a:xfrm>
          <a:prstGeom prst="rect">
            <a:avLst/>
          </a:prstGeom>
        </p:spPr>
      </p:pic>
      <p:sp>
        <p:nvSpPr>
          <p:cNvPr id="26" name="Retângulo 31">
            <a:extLst>
              <a:ext uri="{FF2B5EF4-FFF2-40B4-BE49-F238E27FC236}">
                <a16:creationId xmlns:a16="http://schemas.microsoft.com/office/drawing/2014/main" xmlns="" id="{3E34EC08-4111-4EA9-8AAA-4002F7EA688D}"/>
              </a:ext>
            </a:extLst>
          </p:cNvPr>
          <p:cNvSpPr/>
          <p:nvPr/>
        </p:nvSpPr>
        <p:spPr>
          <a:xfrm>
            <a:off x="3144994" y="3104198"/>
            <a:ext cx="6749795" cy="400110"/>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12,8 milhões</a:t>
            </a:r>
            <a:endParaRPr lang="en-US" sz="2000" dirty="0">
              <a:solidFill>
                <a:srgbClr val="003B55"/>
              </a:solidFill>
              <a:latin typeface="Dosis ExtraLight"/>
              <a:ea typeface="Dosis ExtraLight"/>
              <a:cs typeface="Dosis ExtraLight"/>
              <a:sym typeface="Dosis ExtraLight"/>
            </a:endParaRPr>
          </a:p>
        </p:txBody>
      </p:sp>
      <p:cxnSp>
        <p:nvCxnSpPr>
          <p:cNvPr id="11" name="Straight Arrow Connector 10">
            <a:extLst>
              <a:ext uri="{FF2B5EF4-FFF2-40B4-BE49-F238E27FC236}">
                <a16:creationId xmlns:a16="http://schemas.microsoft.com/office/drawing/2014/main" xmlns="" id="{032C2162-E29C-4050-8FD9-DF58A4A3E650}"/>
              </a:ext>
            </a:extLst>
          </p:cNvPr>
          <p:cNvCxnSpPr/>
          <p:nvPr/>
        </p:nvCxnSpPr>
        <p:spPr>
          <a:xfrm>
            <a:off x="6443691" y="2374656"/>
            <a:ext cx="0" cy="7407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Retângulo 26">
            <a:extLst>
              <a:ext uri="{FF2B5EF4-FFF2-40B4-BE49-F238E27FC236}">
                <a16:creationId xmlns:a16="http://schemas.microsoft.com/office/drawing/2014/main" xmlns="" id="{0307680E-0A15-465B-89E3-4678CFB8A635}"/>
              </a:ext>
            </a:extLst>
          </p:cNvPr>
          <p:cNvSpPr/>
          <p:nvPr/>
        </p:nvSpPr>
        <p:spPr>
          <a:xfrm>
            <a:off x="561974" y="1006392"/>
            <a:ext cx="1965325"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Desemprego</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1971180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31</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tângulo 31">
            <a:extLst>
              <a:ext uri="{FF2B5EF4-FFF2-40B4-BE49-F238E27FC236}">
                <a16:creationId xmlns:a16="http://schemas.microsoft.com/office/drawing/2014/main" xmlns="" id="{0972F1D0-7E3C-4D20-AC96-16B14F1D3026}"/>
              </a:ext>
            </a:extLst>
          </p:cNvPr>
          <p:cNvSpPr/>
          <p:nvPr/>
        </p:nvSpPr>
        <p:spPr>
          <a:xfrm>
            <a:off x="804567" y="877780"/>
            <a:ext cx="6749795" cy="400110"/>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Desemprego</a:t>
            </a:r>
            <a:endParaRPr lang="en-US" sz="2000" dirty="0">
              <a:solidFill>
                <a:srgbClr val="003B55"/>
              </a:solidFill>
              <a:latin typeface="Dosis ExtraLight"/>
              <a:ea typeface="Dosis ExtraLight"/>
              <a:cs typeface="Dosis ExtraLight"/>
              <a:sym typeface="Dosis ExtraLight"/>
            </a:endParaRPr>
          </a:p>
        </p:txBody>
      </p:sp>
      <p:cxnSp>
        <p:nvCxnSpPr>
          <p:cNvPr id="24" name="Conector reto 9">
            <a:extLst>
              <a:ext uri="{FF2B5EF4-FFF2-40B4-BE49-F238E27FC236}">
                <a16:creationId xmlns:a16="http://schemas.microsoft.com/office/drawing/2014/main" xmlns="" id="{6E31A138-32F4-4C05-9116-71D472304FEE}"/>
              </a:ext>
            </a:extLst>
          </p:cNvPr>
          <p:cNvCxnSpPr/>
          <p:nvPr/>
        </p:nvCxnSpPr>
        <p:spPr>
          <a:xfrm>
            <a:off x="3388991" y="1253166"/>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sp>
        <p:nvSpPr>
          <p:cNvPr id="25" name="Retângulo 31">
            <a:extLst>
              <a:ext uri="{FF2B5EF4-FFF2-40B4-BE49-F238E27FC236}">
                <a16:creationId xmlns:a16="http://schemas.microsoft.com/office/drawing/2014/main" xmlns="" id="{0DA287D3-DD29-4967-A289-F15709B7F72F}"/>
              </a:ext>
            </a:extLst>
          </p:cNvPr>
          <p:cNvSpPr/>
          <p:nvPr/>
        </p:nvSpPr>
        <p:spPr>
          <a:xfrm>
            <a:off x="753700" y="1261133"/>
            <a:ext cx="7078554" cy="400110"/>
          </a:xfrm>
          <a:prstGeom prst="rect">
            <a:avLst/>
          </a:prstGeom>
        </p:spPr>
        <p:txBody>
          <a:bodyPr wrap="square">
            <a:spAutoFit/>
          </a:bodyPr>
          <a:lstStyle/>
          <a:p>
            <a:pPr algn="ctr"/>
            <a:r>
              <a:rPr lang="pt-BR" sz="2000" b="1" dirty="0">
                <a:solidFill>
                  <a:srgbClr val="003B55"/>
                </a:solidFill>
                <a:latin typeface="Dosis ExtraLight"/>
                <a:ea typeface="Dosis ExtraLight"/>
                <a:cs typeface="Dosis ExtraLight"/>
                <a:sym typeface="Dosis ExtraLight"/>
              </a:rPr>
              <a:t>“Uma nova classe de pessoas deve surgir até 2050: a dos inúteis”</a:t>
            </a:r>
            <a:endParaRPr lang="en-US" sz="2000" b="1" dirty="0">
              <a:solidFill>
                <a:srgbClr val="003B55"/>
              </a:solidFill>
              <a:latin typeface="Dosis ExtraLight"/>
              <a:ea typeface="Dosis ExtraLight"/>
              <a:cs typeface="Dosis ExtraLight"/>
              <a:sym typeface="Dosis ExtraLight"/>
            </a:endParaRPr>
          </a:p>
        </p:txBody>
      </p:sp>
      <p:sp>
        <p:nvSpPr>
          <p:cNvPr id="26" name="Retângulo 31">
            <a:extLst>
              <a:ext uri="{FF2B5EF4-FFF2-40B4-BE49-F238E27FC236}">
                <a16:creationId xmlns:a16="http://schemas.microsoft.com/office/drawing/2014/main" xmlns="" id="{3E34EC08-4111-4EA9-8AAA-4002F7EA688D}"/>
              </a:ext>
            </a:extLst>
          </p:cNvPr>
          <p:cNvSpPr/>
          <p:nvPr/>
        </p:nvSpPr>
        <p:spPr>
          <a:xfrm>
            <a:off x="-966883" y="3999110"/>
            <a:ext cx="6749795" cy="400110"/>
          </a:xfrm>
          <a:prstGeom prst="rect">
            <a:avLst/>
          </a:prstGeom>
        </p:spPr>
        <p:txBody>
          <a:bodyPr wrap="square">
            <a:spAutoFit/>
          </a:bodyPr>
          <a:lstStyle/>
          <a:p>
            <a:pPr algn="ctr"/>
            <a:r>
              <a:rPr lang="pt-BR" sz="2000" b="1" dirty="0" err="1">
                <a:solidFill>
                  <a:srgbClr val="003B55"/>
                </a:solidFill>
                <a:latin typeface="Dosis ExtraLight"/>
                <a:ea typeface="Dosis ExtraLight"/>
                <a:cs typeface="Dosis ExtraLight"/>
                <a:sym typeface="Dosis ExtraLight"/>
              </a:rPr>
              <a:t>Yuval</a:t>
            </a:r>
            <a:r>
              <a:rPr lang="pt-BR" sz="2000" b="1" dirty="0">
                <a:solidFill>
                  <a:srgbClr val="003B55"/>
                </a:solidFill>
                <a:latin typeface="Dosis ExtraLight"/>
                <a:ea typeface="Dosis ExtraLight"/>
                <a:cs typeface="Dosis ExtraLight"/>
                <a:sym typeface="Dosis ExtraLight"/>
              </a:rPr>
              <a:t> Noah </a:t>
            </a:r>
            <a:r>
              <a:rPr lang="pt-BR" sz="2000" b="1" dirty="0" err="1">
                <a:solidFill>
                  <a:srgbClr val="003B55"/>
                </a:solidFill>
                <a:latin typeface="Dosis ExtraLight"/>
                <a:ea typeface="Dosis ExtraLight"/>
                <a:cs typeface="Dosis ExtraLight"/>
                <a:sym typeface="Dosis ExtraLight"/>
              </a:rPr>
              <a:t>Harari</a:t>
            </a:r>
            <a:endParaRPr lang="en-US" sz="2000" b="1" dirty="0">
              <a:solidFill>
                <a:srgbClr val="003B55"/>
              </a:solidFill>
              <a:latin typeface="Dosis ExtraLight"/>
              <a:ea typeface="Dosis ExtraLight"/>
              <a:cs typeface="Dosis ExtraLight"/>
              <a:sym typeface="Dosis ExtraLight"/>
            </a:endParaRPr>
          </a:p>
        </p:txBody>
      </p:sp>
      <p:sp>
        <p:nvSpPr>
          <p:cNvPr id="27" name="Retângulo 31">
            <a:extLst>
              <a:ext uri="{FF2B5EF4-FFF2-40B4-BE49-F238E27FC236}">
                <a16:creationId xmlns:a16="http://schemas.microsoft.com/office/drawing/2014/main" xmlns="" id="{C175EB7B-67D4-421A-BA9E-7823574C7ACC}"/>
              </a:ext>
            </a:extLst>
          </p:cNvPr>
          <p:cNvSpPr/>
          <p:nvPr/>
        </p:nvSpPr>
        <p:spPr>
          <a:xfrm>
            <a:off x="640231" y="2966152"/>
            <a:ext cx="3714055" cy="1015663"/>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"São pessoas que não serão apenas</a:t>
            </a:r>
          </a:p>
          <a:p>
            <a:pPr algn="ctr"/>
            <a:r>
              <a:rPr lang="pt-BR" sz="2000" dirty="0">
                <a:solidFill>
                  <a:srgbClr val="003B55"/>
                </a:solidFill>
                <a:latin typeface="Dosis ExtraLight"/>
                <a:ea typeface="Dosis ExtraLight"/>
                <a:cs typeface="Dosis ExtraLight"/>
                <a:sym typeface="Dosis ExtraLight"/>
              </a:rPr>
              <a:t>desempregadas, mas que </a:t>
            </a:r>
            <a:r>
              <a:rPr lang="pt-BR" sz="2000" b="1" dirty="0">
                <a:solidFill>
                  <a:srgbClr val="003B55"/>
                </a:solidFill>
                <a:latin typeface="Dosis ExtraLight"/>
                <a:ea typeface="Dosis ExtraLight"/>
                <a:cs typeface="Dosis ExtraLight"/>
                <a:sym typeface="Dosis ExtraLight"/>
              </a:rPr>
              <a:t>não serão empregáveis</a:t>
            </a:r>
            <a:r>
              <a:rPr lang="pt-BR" sz="2000" dirty="0">
                <a:solidFill>
                  <a:srgbClr val="003B55"/>
                </a:solidFill>
                <a:latin typeface="Dosis ExtraLight"/>
                <a:ea typeface="Dosis ExtraLight"/>
                <a:cs typeface="Dosis ExtraLight"/>
                <a:sym typeface="Dosis ExtraLight"/>
              </a:rPr>
              <a:t>"</a:t>
            </a:r>
            <a:endParaRPr lang="en-US" sz="2000" dirty="0">
              <a:solidFill>
                <a:srgbClr val="003B55"/>
              </a:solidFill>
              <a:latin typeface="Dosis ExtraLight"/>
              <a:ea typeface="Dosis ExtraLight"/>
              <a:cs typeface="Dosis ExtraLight"/>
              <a:sym typeface="Dosis ExtraLight"/>
            </a:endParaRPr>
          </a:p>
        </p:txBody>
      </p:sp>
      <p:sp>
        <p:nvSpPr>
          <p:cNvPr id="28" name="Retângulo 31">
            <a:extLst>
              <a:ext uri="{FF2B5EF4-FFF2-40B4-BE49-F238E27FC236}">
                <a16:creationId xmlns:a16="http://schemas.microsoft.com/office/drawing/2014/main" xmlns="" id="{70A87380-13AA-4249-881C-277C335D884C}"/>
              </a:ext>
            </a:extLst>
          </p:cNvPr>
          <p:cNvSpPr/>
          <p:nvPr/>
        </p:nvSpPr>
        <p:spPr>
          <a:xfrm>
            <a:off x="365881" y="1707740"/>
            <a:ext cx="7466373" cy="1015663"/>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"Com o </a:t>
            </a:r>
            <a:r>
              <a:rPr lang="pt-BR" sz="2000" b="1" dirty="0">
                <a:solidFill>
                  <a:srgbClr val="003B55"/>
                </a:solidFill>
                <a:latin typeface="Dosis ExtraLight"/>
                <a:ea typeface="Dosis ExtraLight"/>
                <a:cs typeface="Dosis ExtraLight"/>
                <a:sym typeface="Dosis ExtraLight"/>
              </a:rPr>
              <a:t>avanço da inteligência artificial</a:t>
            </a:r>
            <a:r>
              <a:rPr lang="pt-BR" sz="2000" dirty="0">
                <a:solidFill>
                  <a:srgbClr val="003B55"/>
                </a:solidFill>
                <a:latin typeface="Dosis ExtraLight"/>
                <a:ea typeface="Dosis ExtraLight"/>
                <a:cs typeface="Dosis ExtraLight"/>
                <a:sym typeface="Dosis ExtraLight"/>
              </a:rPr>
              <a:t>, os humanos serão substituídos na maioria dos trabalhos que hoje existem. Novas profissões irão surgir, mas nem todos conseguirão se reinventar e se qualificar para essas funções.</a:t>
            </a:r>
            <a:endParaRPr lang="en-US" sz="2000" dirty="0">
              <a:solidFill>
                <a:srgbClr val="003B55"/>
              </a:solidFill>
              <a:latin typeface="Dosis ExtraLight"/>
              <a:ea typeface="Dosis ExtraLight"/>
              <a:cs typeface="Dosis ExtraLight"/>
              <a:sym typeface="Dosis ExtraLight"/>
            </a:endParaRPr>
          </a:p>
        </p:txBody>
      </p:sp>
      <p:pic>
        <p:nvPicPr>
          <p:cNvPr id="3" name="Picture 2">
            <a:extLst>
              <a:ext uri="{FF2B5EF4-FFF2-40B4-BE49-F238E27FC236}">
                <a16:creationId xmlns:a16="http://schemas.microsoft.com/office/drawing/2014/main" xmlns="" id="{462AB48A-2604-4C92-A19B-153B9BF08983}"/>
              </a:ext>
            </a:extLst>
          </p:cNvPr>
          <p:cNvPicPr>
            <a:picLocks noChangeAspect="1"/>
          </p:cNvPicPr>
          <p:nvPr/>
        </p:nvPicPr>
        <p:blipFill>
          <a:blip r:embed="rId5"/>
          <a:stretch>
            <a:fillRect/>
          </a:stretch>
        </p:blipFill>
        <p:spPr>
          <a:xfrm>
            <a:off x="4354286" y="2857944"/>
            <a:ext cx="3060647" cy="1721614"/>
          </a:xfrm>
          <a:prstGeom prst="rect">
            <a:avLst/>
          </a:prstGeom>
        </p:spPr>
      </p:pic>
    </p:spTree>
    <p:extLst>
      <p:ext uri="{BB962C8B-B14F-4D97-AF65-F5344CB8AC3E}">
        <p14:creationId xmlns:p14="http://schemas.microsoft.com/office/powerpoint/2010/main" xmlns="" val="3911515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0B87A1"/>
                </a:solidFill>
                <a:latin typeface="Dosis ExtraLight"/>
                <a:ea typeface="Dosis ExtraLight"/>
                <a:cs typeface="Dosis ExtraLight"/>
                <a:sym typeface="Dosis ExtraLight"/>
              </a:rPr>
              <a:t>Marginalização social/econômica e o progresso tecnológico </a:t>
            </a:r>
            <a:endParaRPr lang="en-US" sz="24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32</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tângulo 31">
            <a:extLst>
              <a:ext uri="{FF2B5EF4-FFF2-40B4-BE49-F238E27FC236}">
                <a16:creationId xmlns:a16="http://schemas.microsoft.com/office/drawing/2014/main" xmlns="" id="{0972F1D0-7E3C-4D20-AC96-16B14F1D3026}"/>
              </a:ext>
            </a:extLst>
          </p:cNvPr>
          <p:cNvSpPr/>
          <p:nvPr/>
        </p:nvSpPr>
        <p:spPr>
          <a:xfrm>
            <a:off x="804567" y="877780"/>
            <a:ext cx="6749795" cy="400110"/>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Desemprego</a:t>
            </a:r>
            <a:endParaRPr lang="en-US" sz="2000" dirty="0">
              <a:solidFill>
                <a:srgbClr val="003B55"/>
              </a:solidFill>
              <a:latin typeface="Dosis ExtraLight"/>
              <a:ea typeface="Dosis ExtraLight"/>
              <a:cs typeface="Dosis ExtraLight"/>
              <a:sym typeface="Dosis ExtraLight"/>
            </a:endParaRPr>
          </a:p>
        </p:txBody>
      </p:sp>
      <p:cxnSp>
        <p:nvCxnSpPr>
          <p:cNvPr id="24" name="Conector reto 9">
            <a:extLst>
              <a:ext uri="{FF2B5EF4-FFF2-40B4-BE49-F238E27FC236}">
                <a16:creationId xmlns:a16="http://schemas.microsoft.com/office/drawing/2014/main" xmlns="" id="{6E31A138-32F4-4C05-9116-71D472304FEE}"/>
              </a:ext>
            </a:extLst>
          </p:cNvPr>
          <p:cNvCxnSpPr/>
          <p:nvPr/>
        </p:nvCxnSpPr>
        <p:spPr>
          <a:xfrm>
            <a:off x="3388991" y="1253166"/>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sp>
        <p:nvSpPr>
          <p:cNvPr id="25" name="Retângulo 31">
            <a:extLst>
              <a:ext uri="{FF2B5EF4-FFF2-40B4-BE49-F238E27FC236}">
                <a16:creationId xmlns:a16="http://schemas.microsoft.com/office/drawing/2014/main" xmlns="" id="{0DA287D3-DD29-4967-A289-F15709B7F72F}"/>
              </a:ext>
            </a:extLst>
          </p:cNvPr>
          <p:cNvSpPr/>
          <p:nvPr/>
        </p:nvSpPr>
        <p:spPr>
          <a:xfrm>
            <a:off x="753700" y="1261133"/>
            <a:ext cx="7078554" cy="400110"/>
          </a:xfrm>
          <a:prstGeom prst="rect">
            <a:avLst/>
          </a:prstGeom>
        </p:spPr>
        <p:txBody>
          <a:bodyPr wrap="square">
            <a:spAutoFit/>
          </a:bodyPr>
          <a:lstStyle/>
          <a:p>
            <a:pPr algn="ctr"/>
            <a:r>
              <a:rPr lang="pt-BR" sz="2000" b="1" dirty="0">
                <a:solidFill>
                  <a:srgbClr val="003B55"/>
                </a:solidFill>
                <a:latin typeface="Dosis ExtraLight"/>
                <a:ea typeface="Dosis ExtraLight"/>
                <a:cs typeface="Dosis ExtraLight"/>
                <a:sym typeface="Dosis ExtraLight"/>
              </a:rPr>
              <a:t>“Uma nova classe de pessoas deve surgir até 2050: a dos inúteis”</a:t>
            </a:r>
            <a:endParaRPr lang="en-US" sz="2000" b="1" dirty="0">
              <a:solidFill>
                <a:srgbClr val="003B55"/>
              </a:solidFill>
              <a:latin typeface="Dosis ExtraLight"/>
              <a:ea typeface="Dosis ExtraLight"/>
              <a:cs typeface="Dosis ExtraLight"/>
              <a:sym typeface="Dosis ExtraLight"/>
            </a:endParaRPr>
          </a:p>
        </p:txBody>
      </p:sp>
      <p:sp>
        <p:nvSpPr>
          <p:cNvPr id="26" name="Retângulo 31">
            <a:extLst>
              <a:ext uri="{FF2B5EF4-FFF2-40B4-BE49-F238E27FC236}">
                <a16:creationId xmlns:a16="http://schemas.microsoft.com/office/drawing/2014/main" xmlns="" id="{3E34EC08-4111-4EA9-8AAA-4002F7EA688D}"/>
              </a:ext>
            </a:extLst>
          </p:cNvPr>
          <p:cNvSpPr/>
          <p:nvPr/>
        </p:nvSpPr>
        <p:spPr>
          <a:xfrm>
            <a:off x="918079" y="4233618"/>
            <a:ext cx="6749795" cy="400110"/>
          </a:xfrm>
          <a:prstGeom prst="rect">
            <a:avLst/>
          </a:prstGeom>
        </p:spPr>
        <p:txBody>
          <a:bodyPr wrap="square">
            <a:spAutoFit/>
          </a:bodyPr>
          <a:lstStyle/>
          <a:p>
            <a:pPr algn="ctr"/>
            <a:r>
              <a:rPr lang="pt-BR" sz="2000" b="1" dirty="0" err="1">
                <a:solidFill>
                  <a:srgbClr val="003B55"/>
                </a:solidFill>
                <a:latin typeface="Dosis ExtraLight"/>
                <a:ea typeface="Dosis ExtraLight"/>
                <a:cs typeface="Dosis ExtraLight"/>
                <a:sym typeface="Dosis ExtraLight"/>
              </a:rPr>
              <a:t>Yuval</a:t>
            </a:r>
            <a:r>
              <a:rPr lang="pt-BR" sz="2000" b="1" dirty="0">
                <a:solidFill>
                  <a:srgbClr val="003B55"/>
                </a:solidFill>
                <a:latin typeface="Dosis ExtraLight"/>
                <a:ea typeface="Dosis ExtraLight"/>
                <a:cs typeface="Dosis ExtraLight"/>
                <a:sym typeface="Dosis ExtraLight"/>
              </a:rPr>
              <a:t> Noah </a:t>
            </a:r>
            <a:r>
              <a:rPr lang="pt-BR" sz="2000" b="1" dirty="0" err="1">
                <a:solidFill>
                  <a:srgbClr val="003B55"/>
                </a:solidFill>
                <a:latin typeface="Dosis ExtraLight"/>
                <a:ea typeface="Dosis ExtraLight"/>
                <a:cs typeface="Dosis ExtraLight"/>
                <a:sym typeface="Dosis ExtraLight"/>
              </a:rPr>
              <a:t>Harari</a:t>
            </a:r>
            <a:endParaRPr lang="en-US" sz="2000" b="1" dirty="0">
              <a:solidFill>
                <a:srgbClr val="003B55"/>
              </a:solidFill>
              <a:latin typeface="Dosis ExtraLight"/>
              <a:ea typeface="Dosis ExtraLight"/>
              <a:cs typeface="Dosis ExtraLight"/>
              <a:sym typeface="Dosis ExtraLight"/>
            </a:endParaRPr>
          </a:p>
        </p:txBody>
      </p:sp>
      <p:sp>
        <p:nvSpPr>
          <p:cNvPr id="27" name="Retângulo 31">
            <a:extLst>
              <a:ext uri="{FF2B5EF4-FFF2-40B4-BE49-F238E27FC236}">
                <a16:creationId xmlns:a16="http://schemas.microsoft.com/office/drawing/2014/main" xmlns="" id="{C175EB7B-67D4-421A-BA9E-7823574C7ACC}"/>
              </a:ext>
            </a:extLst>
          </p:cNvPr>
          <p:cNvSpPr/>
          <p:nvPr/>
        </p:nvSpPr>
        <p:spPr>
          <a:xfrm>
            <a:off x="102415" y="2413508"/>
            <a:ext cx="4490811" cy="1631216"/>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Uma das possíveis soluções, apontadas pelo professor, são </a:t>
            </a:r>
            <a:r>
              <a:rPr lang="pt-BR" sz="2000" b="1" dirty="0">
                <a:solidFill>
                  <a:srgbClr val="003B55"/>
                </a:solidFill>
                <a:latin typeface="Dosis ExtraLight"/>
                <a:ea typeface="Dosis ExtraLight"/>
                <a:cs typeface="Dosis ExtraLight"/>
                <a:sym typeface="Dosis ExtraLight"/>
              </a:rPr>
              <a:t>os games de realidade virtual em 3D</a:t>
            </a:r>
            <a:r>
              <a:rPr lang="pt-BR" sz="2000" dirty="0">
                <a:solidFill>
                  <a:srgbClr val="003B55"/>
                </a:solidFill>
                <a:latin typeface="Dosis ExtraLight"/>
                <a:ea typeface="Dosis ExtraLight"/>
                <a:cs typeface="Dosis ExtraLight"/>
                <a:sym typeface="Dosis ExtraLight"/>
              </a:rPr>
              <a:t>.“Na verdade, essa é uma solução muito antiga. No passado, chamávamos esses jogos de ‘religiões’”</a:t>
            </a:r>
            <a:endParaRPr lang="en-US" sz="2000" dirty="0">
              <a:solidFill>
                <a:srgbClr val="003B55"/>
              </a:solidFill>
              <a:latin typeface="Dosis ExtraLight"/>
              <a:ea typeface="Dosis ExtraLight"/>
              <a:cs typeface="Dosis ExtraLight"/>
              <a:sym typeface="Dosis ExtraLight"/>
            </a:endParaRPr>
          </a:p>
        </p:txBody>
      </p:sp>
      <p:sp>
        <p:nvSpPr>
          <p:cNvPr id="28" name="Retângulo 31">
            <a:extLst>
              <a:ext uri="{FF2B5EF4-FFF2-40B4-BE49-F238E27FC236}">
                <a16:creationId xmlns:a16="http://schemas.microsoft.com/office/drawing/2014/main" xmlns="" id="{70A87380-13AA-4249-881C-277C335D884C}"/>
              </a:ext>
            </a:extLst>
          </p:cNvPr>
          <p:cNvSpPr/>
          <p:nvPr/>
        </p:nvSpPr>
        <p:spPr>
          <a:xfrm>
            <a:off x="446277" y="1783532"/>
            <a:ext cx="7466373" cy="400110"/>
          </a:xfrm>
          <a:prstGeom prst="rect">
            <a:avLst/>
          </a:prstGeom>
        </p:spPr>
        <p:txBody>
          <a:bodyPr wrap="square">
            <a:spAutoFit/>
          </a:bodyPr>
          <a:lstStyle/>
          <a:p>
            <a:pPr algn="ctr"/>
            <a:r>
              <a:rPr lang="en-US" sz="2000" b="1" dirty="0">
                <a:solidFill>
                  <a:srgbClr val="FF0000"/>
                </a:solidFill>
                <a:latin typeface="Dosis ExtraLight"/>
                <a:ea typeface="Dosis ExtraLight"/>
                <a:cs typeface="Dosis ExtraLight"/>
                <a:sym typeface="Dosis ExtraLight"/>
              </a:rPr>
              <a:t>O</a:t>
            </a:r>
            <a:r>
              <a:rPr lang="pt-BR" sz="2000" b="1" dirty="0">
                <a:solidFill>
                  <a:srgbClr val="FF0000"/>
                </a:solidFill>
                <a:latin typeface="Dosis ExtraLight"/>
                <a:ea typeface="Dosis ExtraLight"/>
                <a:cs typeface="Dosis ExtraLight"/>
                <a:sym typeface="Dosis ExtraLight"/>
              </a:rPr>
              <a:t> que essas pessoas fariam o dia todo?</a:t>
            </a:r>
            <a:endParaRPr lang="en-US" sz="2000" b="1" dirty="0">
              <a:solidFill>
                <a:srgbClr val="FF0000"/>
              </a:solidFill>
              <a:latin typeface="Dosis ExtraLight"/>
              <a:ea typeface="Dosis ExtraLight"/>
              <a:cs typeface="Dosis ExtraLight"/>
              <a:sym typeface="Dosis ExtraLight"/>
            </a:endParaRPr>
          </a:p>
        </p:txBody>
      </p:sp>
      <p:pic>
        <p:nvPicPr>
          <p:cNvPr id="2" name="Picture 1">
            <a:extLst>
              <a:ext uri="{FF2B5EF4-FFF2-40B4-BE49-F238E27FC236}">
                <a16:creationId xmlns:a16="http://schemas.microsoft.com/office/drawing/2014/main" xmlns="" id="{6D1EE913-5BE5-41C2-9DC5-7E9D359F8223}"/>
              </a:ext>
            </a:extLst>
          </p:cNvPr>
          <p:cNvPicPr>
            <a:picLocks noChangeAspect="1"/>
          </p:cNvPicPr>
          <p:nvPr/>
        </p:nvPicPr>
        <p:blipFill rotWithShape="1">
          <a:blip r:embed="rId5"/>
          <a:srcRect l="7002" r="22588"/>
          <a:stretch/>
        </p:blipFill>
        <p:spPr>
          <a:xfrm>
            <a:off x="4691746" y="2374656"/>
            <a:ext cx="2462199" cy="1748464"/>
          </a:xfrm>
          <a:prstGeom prst="rect">
            <a:avLst/>
          </a:prstGeom>
        </p:spPr>
      </p:pic>
    </p:spTree>
    <p:extLst>
      <p:ext uri="{BB962C8B-B14F-4D97-AF65-F5344CB8AC3E}">
        <p14:creationId xmlns:p14="http://schemas.microsoft.com/office/powerpoint/2010/main" xmlns="" val="56759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2" y="60498"/>
            <a:ext cx="1930568"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3600" dirty="0">
                <a:solidFill>
                  <a:srgbClr val="0B87A1"/>
                </a:solidFill>
                <a:latin typeface="Dosis ExtraLight"/>
                <a:ea typeface="Dosis ExtraLight"/>
                <a:cs typeface="Dosis ExtraLight"/>
                <a:sym typeface="Dosis ExtraLight"/>
              </a:rPr>
              <a:t>Agenda</a:t>
            </a:r>
            <a:endParaRPr lang="en-US" sz="36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33</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sp>
        <p:nvSpPr>
          <p:cNvPr id="18" name="Retângulo 17"/>
          <p:cNvSpPr/>
          <p:nvPr/>
        </p:nvSpPr>
        <p:spPr>
          <a:xfrm>
            <a:off x="104163" y="1477489"/>
            <a:ext cx="1864834" cy="204041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A evolução da tecnologia</a:t>
            </a:r>
            <a:endParaRPr lang="en-US" sz="2000" dirty="0">
              <a:solidFill>
                <a:srgbClr val="003B55"/>
              </a:solidFill>
              <a:latin typeface="Titillium Web Light"/>
              <a:ea typeface="Titillium Web Light"/>
              <a:cs typeface="Titillium Web Light"/>
              <a:sym typeface="Titillium Web Light"/>
            </a:endParaRPr>
          </a:p>
        </p:txBody>
      </p:sp>
      <p:sp>
        <p:nvSpPr>
          <p:cNvPr id="26" name="Retângulo 25"/>
          <p:cNvSpPr/>
          <p:nvPr/>
        </p:nvSpPr>
        <p:spPr>
          <a:xfrm>
            <a:off x="2043590" y="1477489"/>
            <a:ext cx="1864834" cy="204041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Fundamentos da marginalização</a:t>
            </a:r>
            <a:endParaRPr lang="en-US" sz="2000" dirty="0">
              <a:solidFill>
                <a:srgbClr val="003B55"/>
              </a:solidFill>
              <a:latin typeface="Titillium Web Light"/>
              <a:ea typeface="Titillium Web Light"/>
              <a:cs typeface="Titillium Web Light"/>
              <a:sym typeface="Titillium Web Light"/>
            </a:endParaRPr>
          </a:p>
        </p:txBody>
      </p:sp>
      <p:sp>
        <p:nvSpPr>
          <p:cNvPr id="27" name="Retângulo 26"/>
          <p:cNvSpPr/>
          <p:nvPr/>
        </p:nvSpPr>
        <p:spPr>
          <a:xfrm>
            <a:off x="3983017" y="1477489"/>
            <a:ext cx="1864834" cy="204041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A tecnologia e a marginalização social e econômica</a:t>
            </a:r>
            <a:endParaRPr lang="en-US" sz="2000" dirty="0">
              <a:solidFill>
                <a:srgbClr val="003B55"/>
              </a:solidFill>
              <a:latin typeface="Titillium Web Light"/>
              <a:ea typeface="Titillium Web Light"/>
              <a:cs typeface="Titillium Web Light"/>
              <a:sym typeface="Titillium Web Light"/>
            </a:endParaRPr>
          </a:p>
        </p:txBody>
      </p:sp>
      <p:sp>
        <p:nvSpPr>
          <p:cNvPr id="28" name="Retângulo 27"/>
          <p:cNvSpPr/>
          <p:nvPr/>
        </p:nvSpPr>
        <p:spPr>
          <a:xfrm>
            <a:off x="5922444" y="1477489"/>
            <a:ext cx="1864834" cy="204041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E3F2E4"/>
              </a:solidFill>
              <a:latin typeface="Titillium Web Light"/>
              <a:ea typeface="Titillium Web Light"/>
              <a:cs typeface="Titillium Web Light"/>
              <a:sym typeface="Titillium Web Light"/>
            </a:endParaRPr>
          </a:p>
          <a:p>
            <a:pPr algn="ctr"/>
            <a:r>
              <a:rPr lang="pt-BR" sz="2000" dirty="0">
                <a:solidFill>
                  <a:srgbClr val="E3F2E4"/>
                </a:solidFill>
                <a:latin typeface="Titillium Web Light"/>
                <a:ea typeface="Titillium Web Light"/>
                <a:cs typeface="Titillium Web Light"/>
                <a:sym typeface="Titillium Web Light"/>
              </a:rPr>
              <a:t>Uma nova marginalização: biológica</a:t>
            </a:r>
            <a:endParaRPr lang="en-US" sz="2000" dirty="0">
              <a:solidFill>
                <a:srgbClr val="E3F2E4"/>
              </a:solidFill>
              <a:latin typeface="Titillium Web Light"/>
              <a:ea typeface="Titillium Web Light"/>
              <a:cs typeface="Titillium Web Light"/>
              <a:sym typeface="Titillium Web Light"/>
            </a:endParaRPr>
          </a:p>
        </p:txBody>
      </p:sp>
      <p:cxnSp>
        <p:nvCxnSpPr>
          <p:cNvPr id="10" name="Conector reto 9"/>
          <p:cNvCxnSpPr/>
          <p:nvPr/>
        </p:nvCxnSpPr>
        <p:spPr>
          <a:xfrm>
            <a:off x="246005"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a:off x="2185432"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4124859"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a:off x="6064286"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p:nvPr/>
        </p:nvCxnSpPr>
        <p:spPr>
          <a:xfrm>
            <a:off x="2611408" y="521025"/>
            <a:ext cx="5070505"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2503408"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05728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ea typeface="Dosis ExtraLight"/>
                <a:cs typeface="Dosis ExtraLight"/>
                <a:sym typeface="Dosis ExtraLight"/>
              </a:rPr>
              <a:t>Uma nova marginalização: biológica</a:t>
            </a:r>
            <a:endParaRPr lang="en-US" sz="28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34</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Imagem 29">
            <a:extLst>
              <a:ext uri="{FF2B5EF4-FFF2-40B4-BE49-F238E27FC236}">
                <a16:creationId xmlns:a16="http://schemas.microsoft.com/office/drawing/2014/main" xmlns="" id="{E5F855F8-35E9-4DF4-8DE1-0FDE2F4982B3}"/>
              </a:ext>
            </a:extLst>
          </p:cNvPr>
          <p:cNvPicPr/>
          <p:nvPr/>
        </p:nvPicPr>
        <p:blipFill>
          <a:blip r:embed="rId5"/>
          <a:stretch/>
        </p:blipFill>
        <p:spPr>
          <a:xfrm>
            <a:off x="72000" y="1571400"/>
            <a:ext cx="7560000" cy="3036600"/>
          </a:xfrm>
          <a:prstGeom prst="rect">
            <a:avLst/>
          </a:prstGeom>
          <a:ln>
            <a:noFill/>
          </a:ln>
        </p:spPr>
      </p:pic>
      <p:sp>
        <p:nvSpPr>
          <p:cNvPr id="32" name="Retângulo 31">
            <a:extLst>
              <a:ext uri="{FF2B5EF4-FFF2-40B4-BE49-F238E27FC236}">
                <a16:creationId xmlns:a16="http://schemas.microsoft.com/office/drawing/2014/main" xmlns="" id="{F8E82302-365B-449E-90D1-B3DE15BB0E29}"/>
              </a:ext>
            </a:extLst>
          </p:cNvPr>
          <p:cNvSpPr/>
          <p:nvPr/>
        </p:nvSpPr>
        <p:spPr>
          <a:xfrm>
            <a:off x="561974" y="1006392"/>
            <a:ext cx="1965325"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Contextualização</a:t>
            </a:r>
            <a:endParaRPr lang="en-US" sz="2000" dirty="0">
              <a:solidFill>
                <a:srgbClr val="003B55"/>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xmlns="" val="4138736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35</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sp>
        <p:nvSpPr>
          <p:cNvPr id="20" name="CustomShape 16">
            <a:extLst>
              <a:ext uri="{FF2B5EF4-FFF2-40B4-BE49-F238E27FC236}">
                <a16:creationId xmlns:a16="http://schemas.microsoft.com/office/drawing/2014/main" xmlns="" id="{4D8125A6-97EC-40A8-9758-1B159AD2C776}"/>
              </a:ext>
            </a:extLst>
          </p:cNvPr>
          <p:cNvSpPr/>
          <p:nvPr/>
        </p:nvSpPr>
        <p:spPr>
          <a:xfrm>
            <a:off x="72000" y="1728000"/>
            <a:ext cx="1800000" cy="288000"/>
          </a:xfrm>
          <a:prstGeom prst="rect">
            <a:avLst/>
          </a:prstGeom>
          <a:solidFill>
            <a:srgbClr val="01597F"/>
          </a:solid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pt-BR" sz="2000" dirty="0">
                <a:solidFill>
                  <a:schemeClr val="bg1"/>
                </a:solidFill>
                <a:latin typeface="Dosis ExtraLight"/>
              </a:rPr>
              <a:t>Prevenção</a:t>
            </a:r>
          </a:p>
        </p:txBody>
      </p:sp>
      <p:sp>
        <p:nvSpPr>
          <p:cNvPr id="21" name="CustomShape 17">
            <a:extLst>
              <a:ext uri="{FF2B5EF4-FFF2-40B4-BE49-F238E27FC236}">
                <a16:creationId xmlns:a16="http://schemas.microsoft.com/office/drawing/2014/main" xmlns="" id="{3F804468-BB5B-4BEE-A070-DD9988B30A0B}"/>
              </a:ext>
            </a:extLst>
          </p:cNvPr>
          <p:cNvSpPr/>
          <p:nvPr/>
        </p:nvSpPr>
        <p:spPr>
          <a:xfrm>
            <a:off x="3963824" y="1728000"/>
            <a:ext cx="1800000" cy="288000"/>
          </a:xfrm>
          <a:prstGeom prst="rect">
            <a:avLst/>
          </a:prstGeom>
          <a:solidFill>
            <a:srgbClr val="01597F"/>
          </a:solid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pt-BR" sz="2000">
                <a:solidFill>
                  <a:schemeClr val="bg1"/>
                </a:solidFill>
                <a:latin typeface="Dosis ExtraLight"/>
              </a:rPr>
              <a:t>Reabilitação</a:t>
            </a:r>
          </a:p>
        </p:txBody>
      </p:sp>
      <p:sp>
        <p:nvSpPr>
          <p:cNvPr id="22" name="CustomShape 18">
            <a:extLst>
              <a:ext uri="{FF2B5EF4-FFF2-40B4-BE49-F238E27FC236}">
                <a16:creationId xmlns:a16="http://schemas.microsoft.com/office/drawing/2014/main" xmlns="" id="{10E4C14E-6D83-4363-B30A-DF28877B7BE5}"/>
              </a:ext>
            </a:extLst>
          </p:cNvPr>
          <p:cNvSpPr/>
          <p:nvPr/>
        </p:nvSpPr>
        <p:spPr>
          <a:xfrm>
            <a:off x="2005100" y="1728000"/>
            <a:ext cx="1800000" cy="288000"/>
          </a:xfrm>
          <a:prstGeom prst="rect">
            <a:avLst/>
          </a:prstGeom>
          <a:solidFill>
            <a:srgbClr val="01597F"/>
          </a:solid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pt-BR" sz="2000" dirty="0">
                <a:solidFill>
                  <a:schemeClr val="bg1"/>
                </a:solidFill>
                <a:latin typeface="Dosis ExtraLight"/>
              </a:rPr>
              <a:t>Cura</a:t>
            </a:r>
          </a:p>
        </p:txBody>
      </p:sp>
      <p:sp>
        <p:nvSpPr>
          <p:cNvPr id="23" name="CustomShape 19">
            <a:extLst>
              <a:ext uri="{FF2B5EF4-FFF2-40B4-BE49-F238E27FC236}">
                <a16:creationId xmlns:a16="http://schemas.microsoft.com/office/drawing/2014/main" xmlns="" id="{F7A96CF6-8B84-4666-B885-0143BABBC6AF}"/>
              </a:ext>
            </a:extLst>
          </p:cNvPr>
          <p:cNvSpPr/>
          <p:nvPr/>
        </p:nvSpPr>
        <p:spPr>
          <a:xfrm>
            <a:off x="5904000" y="1728000"/>
            <a:ext cx="1800000" cy="288000"/>
          </a:xfrm>
          <a:prstGeom prst="rect">
            <a:avLst/>
          </a:prstGeom>
          <a:solidFill>
            <a:srgbClr val="01597F"/>
          </a:solid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pt-BR" sz="2000" dirty="0">
                <a:solidFill>
                  <a:schemeClr val="bg1"/>
                </a:solidFill>
                <a:latin typeface="Dosis ExtraLight"/>
              </a:rPr>
              <a:t>Aperfeiçoamento</a:t>
            </a:r>
          </a:p>
        </p:txBody>
      </p:sp>
      <p:pic>
        <p:nvPicPr>
          <p:cNvPr id="24" name="Imagem 23">
            <a:extLst>
              <a:ext uri="{FF2B5EF4-FFF2-40B4-BE49-F238E27FC236}">
                <a16:creationId xmlns:a16="http://schemas.microsoft.com/office/drawing/2014/main" xmlns="" id="{FF372424-F369-4085-ADE2-12F4E86A3099}"/>
              </a:ext>
            </a:extLst>
          </p:cNvPr>
          <p:cNvPicPr/>
          <p:nvPr/>
        </p:nvPicPr>
        <p:blipFill>
          <a:blip r:embed="rId5"/>
          <a:srcRect t="5389" b="2935"/>
          <a:stretch/>
        </p:blipFill>
        <p:spPr>
          <a:xfrm>
            <a:off x="72000" y="2136960"/>
            <a:ext cx="1728000" cy="1174680"/>
          </a:xfrm>
          <a:prstGeom prst="rect">
            <a:avLst/>
          </a:prstGeom>
          <a:ln>
            <a:noFill/>
          </a:ln>
        </p:spPr>
      </p:pic>
      <p:pic>
        <p:nvPicPr>
          <p:cNvPr id="25" name="Imagem 24">
            <a:extLst>
              <a:ext uri="{FF2B5EF4-FFF2-40B4-BE49-F238E27FC236}">
                <a16:creationId xmlns:a16="http://schemas.microsoft.com/office/drawing/2014/main" xmlns="" id="{BFCB4882-956D-4196-8DE5-A03FB7E4360F}"/>
              </a:ext>
            </a:extLst>
          </p:cNvPr>
          <p:cNvPicPr/>
          <p:nvPr/>
        </p:nvPicPr>
        <p:blipFill>
          <a:blip r:embed="rId6"/>
          <a:stretch/>
        </p:blipFill>
        <p:spPr>
          <a:xfrm>
            <a:off x="72000" y="3311640"/>
            <a:ext cx="1714320" cy="1224360"/>
          </a:xfrm>
          <a:prstGeom prst="rect">
            <a:avLst/>
          </a:prstGeom>
          <a:ln>
            <a:noFill/>
          </a:ln>
        </p:spPr>
      </p:pic>
      <p:pic>
        <p:nvPicPr>
          <p:cNvPr id="26" name="Imagem 25">
            <a:extLst>
              <a:ext uri="{FF2B5EF4-FFF2-40B4-BE49-F238E27FC236}">
                <a16:creationId xmlns:a16="http://schemas.microsoft.com/office/drawing/2014/main" xmlns="" id="{42C9859E-B50D-44C0-A9FE-24CCDD329CE5}"/>
              </a:ext>
            </a:extLst>
          </p:cNvPr>
          <p:cNvPicPr/>
          <p:nvPr/>
        </p:nvPicPr>
        <p:blipFill>
          <a:blip r:embed="rId7"/>
          <a:srcRect r="46954"/>
          <a:stretch/>
        </p:blipFill>
        <p:spPr>
          <a:xfrm>
            <a:off x="3972824" y="2088000"/>
            <a:ext cx="1791000" cy="2256120"/>
          </a:xfrm>
          <a:prstGeom prst="rect">
            <a:avLst/>
          </a:prstGeom>
          <a:ln>
            <a:noFill/>
          </a:ln>
        </p:spPr>
      </p:pic>
      <p:pic>
        <p:nvPicPr>
          <p:cNvPr id="27" name="Imagem 26">
            <a:extLst>
              <a:ext uri="{FF2B5EF4-FFF2-40B4-BE49-F238E27FC236}">
                <a16:creationId xmlns:a16="http://schemas.microsoft.com/office/drawing/2014/main" xmlns="" id="{60EA9E55-23F8-4D9C-9B5F-B997771B8504}"/>
              </a:ext>
            </a:extLst>
          </p:cNvPr>
          <p:cNvPicPr/>
          <p:nvPr/>
        </p:nvPicPr>
        <p:blipFill>
          <a:blip r:embed="rId8"/>
          <a:srcRect t="10813" r="51094" b="38693"/>
          <a:stretch/>
        </p:blipFill>
        <p:spPr>
          <a:xfrm>
            <a:off x="2207780" y="2088000"/>
            <a:ext cx="1381320" cy="1216080"/>
          </a:xfrm>
          <a:prstGeom prst="rect">
            <a:avLst/>
          </a:prstGeom>
          <a:ln>
            <a:noFill/>
          </a:ln>
        </p:spPr>
      </p:pic>
      <p:pic>
        <p:nvPicPr>
          <p:cNvPr id="28" name="Imagem 27">
            <a:extLst>
              <a:ext uri="{FF2B5EF4-FFF2-40B4-BE49-F238E27FC236}">
                <a16:creationId xmlns:a16="http://schemas.microsoft.com/office/drawing/2014/main" xmlns="" id="{EED00E7B-18AB-4976-A150-152E7625C43B}"/>
              </a:ext>
            </a:extLst>
          </p:cNvPr>
          <p:cNvPicPr/>
          <p:nvPr/>
        </p:nvPicPr>
        <p:blipFill>
          <a:blip r:embed="rId8"/>
          <a:srcRect l="49755" t="29444" b="4635"/>
          <a:stretch/>
        </p:blipFill>
        <p:spPr>
          <a:xfrm>
            <a:off x="2351780" y="3304080"/>
            <a:ext cx="1165320" cy="1303920"/>
          </a:xfrm>
          <a:prstGeom prst="rect">
            <a:avLst/>
          </a:prstGeom>
          <a:ln>
            <a:noFill/>
          </a:ln>
        </p:spPr>
      </p:pic>
      <p:sp>
        <p:nvSpPr>
          <p:cNvPr id="29" name="Line 20">
            <a:extLst>
              <a:ext uri="{FF2B5EF4-FFF2-40B4-BE49-F238E27FC236}">
                <a16:creationId xmlns:a16="http://schemas.microsoft.com/office/drawing/2014/main" xmlns="" id="{DF1B74D4-B7A7-4D52-B303-5B962DB1F985}"/>
              </a:ext>
            </a:extLst>
          </p:cNvPr>
          <p:cNvSpPr/>
          <p:nvPr/>
        </p:nvSpPr>
        <p:spPr>
          <a:xfrm>
            <a:off x="1944000" y="1800000"/>
            <a:ext cx="0" cy="2808000"/>
          </a:xfrm>
          <a:prstGeom prst="line">
            <a:avLst/>
          </a:prstGeom>
          <a:ln>
            <a:noFill/>
          </a:ln>
        </p:spPr>
        <p:style>
          <a:lnRef idx="0">
            <a:scrgbClr r="0" g="0" b="0"/>
          </a:lnRef>
          <a:fillRef idx="0">
            <a:scrgbClr r="0" g="0" b="0"/>
          </a:fillRef>
          <a:effectRef idx="0">
            <a:scrgbClr r="0" g="0" b="0"/>
          </a:effectRef>
          <a:fontRef idx="minor"/>
        </p:style>
      </p:sp>
      <p:sp>
        <p:nvSpPr>
          <p:cNvPr id="31" name="Line 21">
            <a:extLst>
              <a:ext uri="{FF2B5EF4-FFF2-40B4-BE49-F238E27FC236}">
                <a16:creationId xmlns:a16="http://schemas.microsoft.com/office/drawing/2014/main" xmlns="" id="{E7DF0284-FDD5-4E72-94CD-31711BAA4C73}"/>
              </a:ext>
            </a:extLst>
          </p:cNvPr>
          <p:cNvSpPr/>
          <p:nvPr/>
        </p:nvSpPr>
        <p:spPr>
          <a:xfrm>
            <a:off x="5832000" y="1800000"/>
            <a:ext cx="0" cy="2808000"/>
          </a:xfrm>
          <a:prstGeom prst="line">
            <a:avLst/>
          </a:prstGeom>
          <a:ln>
            <a:solidFill>
              <a:srgbClr val="000000"/>
            </a:solidFill>
          </a:ln>
        </p:spPr>
        <p:style>
          <a:lnRef idx="0">
            <a:scrgbClr r="0" g="0" b="0"/>
          </a:lnRef>
          <a:fillRef idx="0">
            <a:scrgbClr r="0" g="0" b="0"/>
          </a:fillRef>
          <a:effectRef idx="0">
            <a:scrgbClr r="0" g="0" b="0"/>
          </a:effectRef>
          <a:fontRef idx="minor"/>
        </p:style>
      </p:sp>
      <p:sp>
        <p:nvSpPr>
          <p:cNvPr id="33" name="Line 22">
            <a:extLst>
              <a:ext uri="{FF2B5EF4-FFF2-40B4-BE49-F238E27FC236}">
                <a16:creationId xmlns:a16="http://schemas.microsoft.com/office/drawing/2014/main" xmlns="" id="{E8E61A17-B8F3-416B-8E26-01150186244F}"/>
              </a:ext>
            </a:extLst>
          </p:cNvPr>
          <p:cNvSpPr/>
          <p:nvPr/>
        </p:nvSpPr>
        <p:spPr>
          <a:xfrm>
            <a:off x="3888000" y="1800000"/>
            <a:ext cx="0" cy="2808000"/>
          </a:xfrm>
          <a:prstGeom prst="line">
            <a:avLst/>
          </a:prstGeom>
          <a:ln>
            <a:solidFill>
              <a:srgbClr val="000000"/>
            </a:solidFill>
          </a:ln>
        </p:spPr>
        <p:style>
          <a:lnRef idx="0">
            <a:scrgbClr r="0" g="0" b="0"/>
          </a:lnRef>
          <a:fillRef idx="0">
            <a:scrgbClr r="0" g="0" b="0"/>
          </a:fillRef>
          <a:effectRef idx="0">
            <a:scrgbClr r="0" g="0" b="0"/>
          </a:effectRef>
          <a:fontRef idx="minor"/>
        </p:style>
      </p:sp>
      <p:pic>
        <p:nvPicPr>
          <p:cNvPr id="34" name="Imagem 33">
            <a:extLst>
              <a:ext uri="{FF2B5EF4-FFF2-40B4-BE49-F238E27FC236}">
                <a16:creationId xmlns:a16="http://schemas.microsoft.com/office/drawing/2014/main" xmlns="" id="{9DFEAF7F-D465-4971-8319-290726C4EBAD}"/>
              </a:ext>
            </a:extLst>
          </p:cNvPr>
          <p:cNvPicPr/>
          <p:nvPr/>
        </p:nvPicPr>
        <p:blipFill>
          <a:blip r:embed="rId9"/>
          <a:srcRect l="36440" t="6688"/>
          <a:stretch/>
        </p:blipFill>
        <p:spPr>
          <a:xfrm>
            <a:off x="5933880" y="2088000"/>
            <a:ext cx="1766880" cy="1944000"/>
          </a:xfrm>
          <a:prstGeom prst="rect">
            <a:avLst/>
          </a:prstGeom>
          <a:ln>
            <a:noFill/>
          </a:ln>
        </p:spPr>
      </p:pic>
      <p:sp>
        <p:nvSpPr>
          <p:cNvPr id="35" name="Retângulo 34">
            <a:extLst>
              <a:ext uri="{FF2B5EF4-FFF2-40B4-BE49-F238E27FC236}">
                <a16:creationId xmlns:a16="http://schemas.microsoft.com/office/drawing/2014/main" xmlns="" id="{FB13C350-8431-452C-9B6C-9F3DB26B9994}"/>
              </a:ext>
            </a:extLst>
          </p:cNvPr>
          <p:cNvSpPr/>
          <p:nvPr/>
        </p:nvSpPr>
        <p:spPr>
          <a:xfrm>
            <a:off x="561974" y="1006392"/>
            <a:ext cx="1965325"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Contextualização</a:t>
            </a:r>
            <a:endParaRPr lang="en-US" sz="2000" dirty="0">
              <a:solidFill>
                <a:srgbClr val="003B55"/>
              </a:solidFill>
              <a:latin typeface="Dosis ExtraLight"/>
              <a:ea typeface="Dosis ExtraLight"/>
              <a:cs typeface="Dosis ExtraLight"/>
              <a:sym typeface="Dosis ExtraLight"/>
            </a:endParaRPr>
          </a:p>
        </p:txBody>
      </p:sp>
      <p:sp>
        <p:nvSpPr>
          <p:cNvPr id="37" name="Line 22">
            <a:extLst>
              <a:ext uri="{FF2B5EF4-FFF2-40B4-BE49-F238E27FC236}">
                <a16:creationId xmlns:a16="http://schemas.microsoft.com/office/drawing/2014/main" xmlns="" id="{30CDB002-D7F2-4F24-BB1D-B555570F7E8D}"/>
              </a:ext>
            </a:extLst>
          </p:cNvPr>
          <p:cNvSpPr/>
          <p:nvPr/>
        </p:nvSpPr>
        <p:spPr>
          <a:xfrm>
            <a:off x="1933100" y="1800000"/>
            <a:ext cx="0" cy="2808000"/>
          </a:xfrm>
          <a:prstGeom prst="line">
            <a:avLst/>
          </a:prstGeom>
          <a:ln>
            <a:solidFill>
              <a:srgbClr val="000000"/>
            </a:solidFill>
          </a:ln>
        </p:spPr>
        <p:style>
          <a:lnRef idx="0">
            <a:scrgbClr r="0" g="0" b="0"/>
          </a:lnRef>
          <a:fillRef idx="0">
            <a:scrgbClr r="0" g="0" b="0"/>
          </a:fillRef>
          <a:effectRef idx="0">
            <a:scrgbClr r="0" g="0" b="0"/>
          </a:effectRef>
          <a:fontRef idx="minor"/>
        </p:style>
      </p:sp>
      <p:sp>
        <p:nvSpPr>
          <p:cNvPr id="39" name="Retângulo 38">
            <a:extLst>
              <a:ext uri="{FF2B5EF4-FFF2-40B4-BE49-F238E27FC236}">
                <a16:creationId xmlns:a16="http://schemas.microsoft.com/office/drawing/2014/main" xmlns="" id="{91A7447B-F197-4A7E-8997-00C87A80BD16}"/>
              </a:ext>
            </a:extLst>
          </p:cNvPr>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ea typeface="Dosis ExtraLight"/>
                <a:cs typeface="Dosis ExtraLight"/>
                <a:sym typeface="Dosis ExtraLight"/>
              </a:rPr>
              <a:t>Uma nova marginalização: biológica</a:t>
            </a:r>
            <a:endParaRPr lang="en-US" sz="2800" dirty="0">
              <a:solidFill>
                <a:srgbClr val="0B87A1"/>
              </a:solidFill>
              <a:latin typeface="Dosis ExtraLight"/>
              <a:ea typeface="Dosis ExtraLight"/>
              <a:cs typeface="Dosis ExtraLight"/>
              <a:sym typeface="Dosis ExtraLight"/>
            </a:endParaRPr>
          </a:p>
        </p:txBody>
      </p:sp>
      <p:cxnSp>
        <p:nvCxnSpPr>
          <p:cNvPr id="40" name="Conector reto 39">
            <a:extLst>
              <a:ext uri="{FF2B5EF4-FFF2-40B4-BE49-F238E27FC236}">
                <a16:creationId xmlns:a16="http://schemas.microsoft.com/office/drawing/2014/main" xmlns="" id="{3D6132A7-98CC-4731-B4C3-5B4D5D721803}"/>
              </a:ext>
            </a:extLst>
          </p:cNvPr>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a16="http://schemas.microsoft.com/office/drawing/2014/main" xmlns="" id="{7DA2454B-78BE-40FF-AACD-9C03E15B3722}"/>
              </a:ext>
            </a:extLst>
          </p:cNvPr>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4" name="Retângulo 43">
            <a:extLst>
              <a:ext uri="{FF2B5EF4-FFF2-40B4-BE49-F238E27FC236}">
                <a16:creationId xmlns:a16="http://schemas.microsoft.com/office/drawing/2014/main" xmlns="" id="{0064CB59-76CE-4049-8C96-8EE3A774D5A9}"/>
              </a:ext>
            </a:extLst>
          </p:cNvPr>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tângulo 44">
            <a:extLst>
              <a:ext uri="{FF2B5EF4-FFF2-40B4-BE49-F238E27FC236}">
                <a16:creationId xmlns:a16="http://schemas.microsoft.com/office/drawing/2014/main" xmlns="" id="{A5FCDBE5-AC44-422D-8D6A-746DE804B208}"/>
              </a:ext>
            </a:extLst>
          </p:cNvPr>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71047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36</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pic>
        <p:nvPicPr>
          <p:cNvPr id="18" name="Imagem 17">
            <a:extLst>
              <a:ext uri="{FF2B5EF4-FFF2-40B4-BE49-F238E27FC236}">
                <a16:creationId xmlns:a16="http://schemas.microsoft.com/office/drawing/2014/main" xmlns="" id="{C6003F4C-155C-4CDA-99B0-8B427C837C59}"/>
              </a:ext>
            </a:extLst>
          </p:cNvPr>
          <p:cNvPicPr/>
          <p:nvPr/>
        </p:nvPicPr>
        <p:blipFill rotWithShape="1">
          <a:blip r:embed="rId5"/>
          <a:srcRect b="15942"/>
          <a:stretch/>
        </p:blipFill>
        <p:spPr>
          <a:xfrm>
            <a:off x="91531" y="2094801"/>
            <a:ext cx="6214180" cy="2572418"/>
          </a:xfrm>
          <a:prstGeom prst="rect">
            <a:avLst/>
          </a:prstGeom>
          <a:ln>
            <a:noFill/>
          </a:ln>
        </p:spPr>
      </p:pic>
      <p:sp>
        <p:nvSpPr>
          <p:cNvPr id="20" name="Retângulo 19">
            <a:extLst>
              <a:ext uri="{FF2B5EF4-FFF2-40B4-BE49-F238E27FC236}">
                <a16:creationId xmlns:a16="http://schemas.microsoft.com/office/drawing/2014/main" xmlns="" id="{18CD1615-E863-481F-9976-E4142141ABAB}"/>
              </a:ext>
            </a:extLst>
          </p:cNvPr>
          <p:cNvSpPr/>
          <p:nvPr/>
        </p:nvSpPr>
        <p:spPr>
          <a:xfrm>
            <a:off x="561974" y="1006392"/>
            <a:ext cx="1965325"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Discussão</a:t>
            </a:r>
            <a:endParaRPr lang="en-US" sz="2000" dirty="0">
              <a:solidFill>
                <a:srgbClr val="003B55"/>
              </a:solidFill>
              <a:latin typeface="Dosis ExtraLight"/>
              <a:ea typeface="Dosis ExtraLight"/>
              <a:cs typeface="Dosis ExtraLight"/>
              <a:sym typeface="Dosis ExtraLight"/>
            </a:endParaRPr>
          </a:p>
        </p:txBody>
      </p:sp>
      <p:cxnSp>
        <p:nvCxnSpPr>
          <p:cNvPr id="3" name="Conector reto 2">
            <a:extLst>
              <a:ext uri="{FF2B5EF4-FFF2-40B4-BE49-F238E27FC236}">
                <a16:creationId xmlns:a16="http://schemas.microsoft.com/office/drawing/2014/main" xmlns="" id="{37DA9D12-88BB-4A8C-80F4-BF940169E3E3}"/>
              </a:ext>
            </a:extLst>
          </p:cNvPr>
          <p:cNvCxnSpPr>
            <a:cxnSpLocks/>
          </p:cNvCxnSpPr>
          <p:nvPr/>
        </p:nvCxnSpPr>
        <p:spPr>
          <a:xfrm>
            <a:off x="4359275" y="2817557"/>
            <a:ext cx="1153319" cy="0"/>
          </a:xfrm>
          <a:prstGeom prst="line">
            <a:avLst/>
          </a:prstGeom>
          <a:ln w="12700">
            <a:solidFill>
              <a:srgbClr val="01597F"/>
            </a:solidFill>
          </a:ln>
        </p:spPr>
        <p:style>
          <a:lnRef idx="1">
            <a:schemeClr val="accent1"/>
          </a:lnRef>
          <a:fillRef idx="0">
            <a:schemeClr val="accent1"/>
          </a:fillRef>
          <a:effectRef idx="0">
            <a:schemeClr val="accent1"/>
          </a:effectRef>
          <a:fontRef idx="minor">
            <a:schemeClr val="tx1"/>
          </a:fontRef>
        </p:style>
      </p:cxnSp>
      <p:cxnSp>
        <p:nvCxnSpPr>
          <p:cNvPr id="23" name="Conector reto 22">
            <a:extLst>
              <a:ext uri="{FF2B5EF4-FFF2-40B4-BE49-F238E27FC236}">
                <a16:creationId xmlns:a16="http://schemas.microsoft.com/office/drawing/2014/main" xmlns="" id="{C4CA28DB-BEEF-4FCE-8347-D5C9029FBE5F}"/>
              </a:ext>
            </a:extLst>
          </p:cNvPr>
          <p:cNvCxnSpPr>
            <a:cxnSpLocks/>
          </p:cNvCxnSpPr>
          <p:nvPr/>
        </p:nvCxnSpPr>
        <p:spPr>
          <a:xfrm>
            <a:off x="955133" y="3181143"/>
            <a:ext cx="839534" cy="0"/>
          </a:xfrm>
          <a:prstGeom prst="line">
            <a:avLst/>
          </a:prstGeom>
          <a:ln w="12700">
            <a:solidFill>
              <a:srgbClr val="01597F"/>
            </a:solidFill>
          </a:ln>
        </p:spPr>
        <p:style>
          <a:lnRef idx="1">
            <a:schemeClr val="accent1"/>
          </a:lnRef>
          <a:fillRef idx="0">
            <a:schemeClr val="accent1"/>
          </a:fillRef>
          <a:effectRef idx="0">
            <a:schemeClr val="accent1"/>
          </a:effectRef>
          <a:fontRef idx="minor">
            <a:schemeClr val="tx1"/>
          </a:fontRef>
        </p:style>
      </p:cxnSp>
      <p:sp>
        <p:nvSpPr>
          <p:cNvPr id="22" name="Retângulo 21">
            <a:extLst>
              <a:ext uri="{FF2B5EF4-FFF2-40B4-BE49-F238E27FC236}">
                <a16:creationId xmlns:a16="http://schemas.microsoft.com/office/drawing/2014/main" xmlns="" id="{B948BB9C-96FA-4E36-81C9-CEEE2B7BE8EE}"/>
              </a:ext>
            </a:extLst>
          </p:cNvPr>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ea typeface="Dosis ExtraLight"/>
                <a:cs typeface="Dosis ExtraLight"/>
                <a:sym typeface="Dosis ExtraLight"/>
              </a:rPr>
              <a:t>Uma nova marginalização: biológica</a:t>
            </a:r>
            <a:endParaRPr lang="en-US" sz="2800" dirty="0">
              <a:solidFill>
                <a:srgbClr val="0B87A1"/>
              </a:solidFill>
              <a:latin typeface="Dosis ExtraLight"/>
              <a:ea typeface="Dosis ExtraLight"/>
              <a:cs typeface="Dosis ExtraLight"/>
              <a:sym typeface="Dosis ExtraLight"/>
            </a:endParaRPr>
          </a:p>
        </p:txBody>
      </p:sp>
      <p:cxnSp>
        <p:nvCxnSpPr>
          <p:cNvPr id="24" name="Conector reto 23">
            <a:extLst>
              <a:ext uri="{FF2B5EF4-FFF2-40B4-BE49-F238E27FC236}">
                <a16:creationId xmlns:a16="http://schemas.microsoft.com/office/drawing/2014/main" xmlns="" id="{2D45CAC6-76BA-4DBF-85A2-3A28659CB4F6}"/>
              </a:ext>
            </a:extLst>
          </p:cNvPr>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xmlns="" id="{A33B97BE-C125-45E4-AB87-04E483B47860}"/>
              </a:ext>
            </a:extLst>
          </p:cNvPr>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26" name="Retângulo 25">
            <a:extLst>
              <a:ext uri="{FF2B5EF4-FFF2-40B4-BE49-F238E27FC236}">
                <a16:creationId xmlns:a16="http://schemas.microsoft.com/office/drawing/2014/main" xmlns="" id="{D4F472EB-4398-401B-AB53-7DC3E4DED7B4}"/>
              </a:ext>
            </a:extLst>
          </p:cNvPr>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tângulo 26">
            <a:extLst>
              <a:ext uri="{FF2B5EF4-FFF2-40B4-BE49-F238E27FC236}">
                <a16:creationId xmlns:a16="http://schemas.microsoft.com/office/drawing/2014/main" xmlns="" id="{0653AFA9-B735-4EE0-90F5-81932ECE388A}"/>
              </a:ext>
            </a:extLst>
          </p:cNvPr>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1">
            <a:extLst>
              <a:ext uri="{FF2B5EF4-FFF2-40B4-BE49-F238E27FC236}">
                <a16:creationId xmlns:a16="http://schemas.microsoft.com/office/drawing/2014/main" xmlns="" id="{A8165D16-38B7-4BF1-AF89-F6678404E201}"/>
              </a:ext>
            </a:extLst>
          </p:cNvPr>
          <p:cNvSpPr/>
          <p:nvPr/>
        </p:nvSpPr>
        <p:spPr>
          <a:xfrm>
            <a:off x="3635375" y="1048599"/>
            <a:ext cx="3936549" cy="830997"/>
          </a:xfrm>
          <a:prstGeom prst="rect">
            <a:avLst/>
          </a:prstGeom>
        </p:spPr>
        <p:txBody>
          <a:bodyPr wrap="square">
            <a:spAutoFit/>
          </a:bodyPr>
          <a:lstStyle/>
          <a:p>
            <a:pPr marL="360" algn="just"/>
            <a:r>
              <a:rPr lang="pt-BR" sz="2400" dirty="0">
                <a:solidFill>
                  <a:srgbClr val="0B87A1"/>
                </a:solidFill>
                <a:latin typeface="Dosis ExtraLight"/>
              </a:rPr>
              <a:t>Haverá acesso universal </a:t>
            </a:r>
            <a:r>
              <a:rPr lang="pt-BR" sz="2400" dirty="0">
                <a:solidFill>
                  <a:srgbClr val="003B55"/>
                </a:solidFill>
                <a:latin typeface="Dosis ExtraLight"/>
              </a:rPr>
              <a:t>a esse tipo de tecnologia?</a:t>
            </a:r>
          </a:p>
        </p:txBody>
      </p:sp>
      <p:sp>
        <p:nvSpPr>
          <p:cNvPr id="28" name="CaixaDeTexto 27">
            <a:extLst>
              <a:ext uri="{FF2B5EF4-FFF2-40B4-BE49-F238E27FC236}">
                <a16:creationId xmlns:a16="http://schemas.microsoft.com/office/drawing/2014/main" xmlns="" id="{D91D288C-79F5-4B1B-8AAC-C78FBF3491A2}"/>
              </a:ext>
            </a:extLst>
          </p:cNvPr>
          <p:cNvSpPr txBox="1"/>
          <p:nvPr/>
        </p:nvSpPr>
        <p:spPr>
          <a:xfrm>
            <a:off x="5383532" y="4324004"/>
            <a:ext cx="2341323" cy="253916"/>
          </a:xfrm>
          <a:prstGeom prst="rect">
            <a:avLst/>
          </a:prstGeom>
          <a:noFill/>
        </p:spPr>
        <p:txBody>
          <a:bodyPr wrap="square" rtlCol="0">
            <a:spAutoFit/>
          </a:bodyPr>
          <a:lstStyle/>
          <a:p>
            <a:r>
              <a:rPr lang="pt-BR" sz="1050" i="1" dirty="0"/>
              <a:t>[World Health </a:t>
            </a:r>
            <a:r>
              <a:rPr lang="pt-BR" sz="1050" i="1" dirty="0" err="1"/>
              <a:t>Organization</a:t>
            </a:r>
            <a:r>
              <a:rPr lang="pt-BR" sz="1050" i="1" dirty="0"/>
              <a:t>]</a:t>
            </a:r>
          </a:p>
        </p:txBody>
      </p:sp>
    </p:spTree>
    <p:extLst>
      <p:ext uri="{BB962C8B-B14F-4D97-AF65-F5344CB8AC3E}">
        <p14:creationId xmlns:p14="http://schemas.microsoft.com/office/powerpoint/2010/main" xmlns="" val="316325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37</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pic>
        <p:nvPicPr>
          <p:cNvPr id="22" name="Imagem 21">
            <a:extLst>
              <a:ext uri="{FF2B5EF4-FFF2-40B4-BE49-F238E27FC236}">
                <a16:creationId xmlns:a16="http://schemas.microsoft.com/office/drawing/2014/main" xmlns="" id="{E199CC8A-2837-4B2E-82E2-9CBBC7F1905F}"/>
              </a:ext>
            </a:extLst>
          </p:cNvPr>
          <p:cNvPicPr/>
          <p:nvPr/>
        </p:nvPicPr>
        <p:blipFill>
          <a:blip r:embed="rId5"/>
          <a:stretch/>
        </p:blipFill>
        <p:spPr>
          <a:xfrm>
            <a:off x="117268" y="2385973"/>
            <a:ext cx="3724200" cy="1854360"/>
          </a:xfrm>
          <a:prstGeom prst="rect">
            <a:avLst/>
          </a:prstGeom>
          <a:ln>
            <a:noFill/>
          </a:ln>
        </p:spPr>
      </p:pic>
      <p:pic>
        <p:nvPicPr>
          <p:cNvPr id="24" name="Imagem 23">
            <a:extLst>
              <a:ext uri="{FF2B5EF4-FFF2-40B4-BE49-F238E27FC236}">
                <a16:creationId xmlns:a16="http://schemas.microsoft.com/office/drawing/2014/main" xmlns="" id="{961F1AEF-A8CE-494D-8A8A-74B86C94261F}"/>
              </a:ext>
            </a:extLst>
          </p:cNvPr>
          <p:cNvPicPr/>
          <p:nvPr/>
        </p:nvPicPr>
        <p:blipFill>
          <a:blip r:embed="rId6"/>
          <a:stretch/>
        </p:blipFill>
        <p:spPr>
          <a:xfrm>
            <a:off x="3984682" y="2332477"/>
            <a:ext cx="3816000" cy="1939680"/>
          </a:xfrm>
          <a:prstGeom prst="rect">
            <a:avLst/>
          </a:prstGeom>
          <a:ln>
            <a:noFill/>
          </a:ln>
        </p:spPr>
      </p:pic>
      <p:sp>
        <p:nvSpPr>
          <p:cNvPr id="25" name="Retângulo 31">
            <a:extLst>
              <a:ext uri="{FF2B5EF4-FFF2-40B4-BE49-F238E27FC236}">
                <a16:creationId xmlns:a16="http://schemas.microsoft.com/office/drawing/2014/main" xmlns="" id="{AF573097-52A3-4F00-9116-1B33FA44F5B7}"/>
              </a:ext>
            </a:extLst>
          </p:cNvPr>
          <p:cNvSpPr/>
          <p:nvPr/>
        </p:nvSpPr>
        <p:spPr>
          <a:xfrm>
            <a:off x="117268" y="1974320"/>
            <a:ext cx="3867414" cy="400110"/>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Países com saúde pública</a:t>
            </a:r>
            <a:endParaRPr lang="en-US" sz="2000" dirty="0">
              <a:solidFill>
                <a:srgbClr val="003B55"/>
              </a:solidFill>
              <a:latin typeface="Dosis ExtraLight"/>
              <a:ea typeface="Dosis ExtraLight"/>
              <a:cs typeface="Dosis ExtraLight"/>
              <a:sym typeface="Dosis ExtraLight"/>
            </a:endParaRPr>
          </a:p>
        </p:txBody>
      </p:sp>
      <p:sp>
        <p:nvSpPr>
          <p:cNvPr id="26" name="Retângulo 31">
            <a:extLst>
              <a:ext uri="{FF2B5EF4-FFF2-40B4-BE49-F238E27FC236}">
                <a16:creationId xmlns:a16="http://schemas.microsoft.com/office/drawing/2014/main" xmlns="" id="{63DA2AE7-7DEF-4389-9375-6049FE36EC33}"/>
              </a:ext>
            </a:extLst>
          </p:cNvPr>
          <p:cNvSpPr/>
          <p:nvPr/>
        </p:nvSpPr>
        <p:spPr>
          <a:xfrm>
            <a:off x="3984682" y="1974320"/>
            <a:ext cx="3816000" cy="400110"/>
          </a:xfrm>
          <a:prstGeom prst="rect">
            <a:avLst/>
          </a:prstGeom>
        </p:spPr>
        <p:txBody>
          <a:bodyPr wrap="square">
            <a:spAutoFit/>
          </a:bodyPr>
          <a:lstStyle/>
          <a:p>
            <a:pPr algn="ctr"/>
            <a:r>
              <a:rPr lang="pt-BR" sz="2000" dirty="0">
                <a:solidFill>
                  <a:srgbClr val="003B55"/>
                </a:solidFill>
                <a:latin typeface="Dosis ExtraLight"/>
                <a:ea typeface="Dosis ExtraLight"/>
                <a:cs typeface="Dosis ExtraLight"/>
                <a:sym typeface="Dosis ExtraLight"/>
              </a:rPr>
              <a:t>Países por índice de pobreza</a:t>
            </a:r>
            <a:endParaRPr lang="en-US" sz="2000" dirty="0">
              <a:solidFill>
                <a:srgbClr val="003B55"/>
              </a:solidFill>
              <a:latin typeface="Dosis ExtraLight"/>
              <a:ea typeface="Dosis ExtraLight"/>
              <a:cs typeface="Dosis ExtraLight"/>
              <a:sym typeface="Dosis ExtraLight"/>
            </a:endParaRPr>
          </a:p>
        </p:txBody>
      </p:sp>
      <p:sp>
        <p:nvSpPr>
          <p:cNvPr id="27" name="Retângulo 26">
            <a:extLst>
              <a:ext uri="{FF2B5EF4-FFF2-40B4-BE49-F238E27FC236}">
                <a16:creationId xmlns:a16="http://schemas.microsoft.com/office/drawing/2014/main" xmlns="" id="{1C04D151-E700-4742-B5BB-C7858863513E}"/>
              </a:ext>
            </a:extLst>
          </p:cNvPr>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ea typeface="Dosis ExtraLight"/>
                <a:cs typeface="Dosis ExtraLight"/>
                <a:sym typeface="Dosis ExtraLight"/>
              </a:rPr>
              <a:t>Uma nova marginalização: biológica</a:t>
            </a:r>
            <a:endParaRPr lang="en-US" sz="2800" dirty="0">
              <a:solidFill>
                <a:srgbClr val="0B87A1"/>
              </a:solidFill>
              <a:latin typeface="Dosis ExtraLight"/>
              <a:ea typeface="Dosis ExtraLight"/>
              <a:cs typeface="Dosis ExtraLight"/>
              <a:sym typeface="Dosis ExtraLight"/>
            </a:endParaRPr>
          </a:p>
        </p:txBody>
      </p:sp>
      <p:cxnSp>
        <p:nvCxnSpPr>
          <p:cNvPr id="28" name="Conector reto 27">
            <a:extLst>
              <a:ext uri="{FF2B5EF4-FFF2-40B4-BE49-F238E27FC236}">
                <a16:creationId xmlns:a16="http://schemas.microsoft.com/office/drawing/2014/main" xmlns="" id="{1583480A-6A77-4C31-B18F-BDAC9633EE9E}"/>
              </a:ext>
            </a:extLst>
          </p:cNvPr>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29" name="Conector reto 28">
            <a:extLst>
              <a:ext uri="{FF2B5EF4-FFF2-40B4-BE49-F238E27FC236}">
                <a16:creationId xmlns:a16="http://schemas.microsoft.com/office/drawing/2014/main" xmlns="" id="{135321B4-0187-46B1-9E32-F12BCE313E4B}"/>
              </a:ext>
            </a:extLst>
          </p:cNvPr>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30" name="Retângulo 29">
            <a:extLst>
              <a:ext uri="{FF2B5EF4-FFF2-40B4-BE49-F238E27FC236}">
                <a16:creationId xmlns:a16="http://schemas.microsoft.com/office/drawing/2014/main" xmlns="" id="{5B79027B-F14E-41D7-973A-D534881CEBCF}"/>
              </a:ext>
            </a:extLst>
          </p:cNvPr>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tângulo 30">
            <a:extLst>
              <a:ext uri="{FF2B5EF4-FFF2-40B4-BE49-F238E27FC236}">
                <a16:creationId xmlns:a16="http://schemas.microsoft.com/office/drawing/2014/main" xmlns="" id="{6FE53C2F-E299-4A91-8A15-E1C8D20B8048}"/>
              </a:ext>
            </a:extLst>
          </p:cNvPr>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tângulo 32">
            <a:extLst>
              <a:ext uri="{FF2B5EF4-FFF2-40B4-BE49-F238E27FC236}">
                <a16:creationId xmlns:a16="http://schemas.microsoft.com/office/drawing/2014/main" xmlns="" id="{E4CFF000-AB8D-4E61-95D4-EDF6DDF13D91}"/>
              </a:ext>
            </a:extLst>
          </p:cNvPr>
          <p:cNvSpPr/>
          <p:nvPr/>
        </p:nvSpPr>
        <p:spPr>
          <a:xfrm>
            <a:off x="3635375" y="1048599"/>
            <a:ext cx="3936549" cy="830997"/>
          </a:xfrm>
          <a:prstGeom prst="rect">
            <a:avLst/>
          </a:prstGeom>
        </p:spPr>
        <p:txBody>
          <a:bodyPr wrap="square">
            <a:spAutoFit/>
          </a:bodyPr>
          <a:lstStyle/>
          <a:p>
            <a:pPr marL="360" algn="just"/>
            <a:r>
              <a:rPr lang="pt-BR" sz="2400" dirty="0">
                <a:solidFill>
                  <a:srgbClr val="0B87A1"/>
                </a:solidFill>
                <a:latin typeface="Dosis ExtraLight"/>
              </a:rPr>
              <a:t>Haverá acesso universal </a:t>
            </a:r>
            <a:r>
              <a:rPr lang="pt-BR" sz="2400" dirty="0">
                <a:solidFill>
                  <a:srgbClr val="003B55"/>
                </a:solidFill>
                <a:latin typeface="Dosis ExtraLight"/>
              </a:rPr>
              <a:t>a esse tipo de tecnologia?</a:t>
            </a:r>
          </a:p>
        </p:txBody>
      </p:sp>
      <p:sp>
        <p:nvSpPr>
          <p:cNvPr id="34" name="Retângulo 33">
            <a:extLst>
              <a:ext uri="{FF2B5EF4-FFF2-40B4-BE49-F238E27FC236}">
                <a16:creationId xmlns:a16="http://schemas.microsoft.com/office/drawing/2014/main" xmlns="" id="{5646CA51-101D-445B-B846-B5C5DF37867D}"/>
              </a:ext>
            </a:extLst>
          </p:cNvPr>
          <p:cNvSpPr/>
          <p:nvPr/>
        </p:nvSpPr>
        <p:spPr>
          <a:xfrm>
            <a:off x="561974" y="1006392"/>
            <a:ext cx="1965325"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Discussão</a:t>
            </a:r>
            <a:endParaRPr lang="en-US" sz="2000" dirty="0">
              <a:solidFill>
                <a:srgbClr val="003B55"/>
              </a:solidFill>
              <a:latin typeface="Dosis ExtraLight"/>
              <a:ea typeface="Dosis ExtraLight"/>
              <a:cs typeface="Dosis ExtraLight"/>
              <a:sym typeface="Dosis ExtraLight"/>
            </a:endParaRPr>
          </a:p>
        </p:txBody>
      </p:sp>
      <p:sp>
        <p:nvSpPr>
          <p:cNvPr id="32" name="CaixaDeTexto 31">
            <a:extLst>
              <a:ext uri="{FF2B5EF4-FFF2-40B4-BE49-F238E27FC236}">
                <a16:creationId xmlns:a16="http://schemas.microsoft.com/office/drawing/2014/main" xmlns="" id="{85ECB28F-16F6-4E27-B442-F16EEB08545B}"/>
              </a:ext>
            </a:extLst>
          </p:cNvPr>
          <p:cNvSpPr txBox="1"/>
          <p:nvPr/>
        </p:nvSpPr>
        <p:spPr>
          <a:xfrm>
            <a:off x="91531" y="4286055"/>
            <a:ext cx="2341323" cy="253916"/>
          </a:xfrm>
          <a:prstGeom prst="rect">
            <a:avLst/>
          </a:prstGeom>
          <a:noFill/>
        </p:spPr>
        <p:txBody>
          <a:bodyPr wrap="square" rtlCol="0">
            <a:spAutoFit/>
          </a:bodyPr>
          <a:lstStyle/>
          <a:p>
            <a:r>
              <a:rPr lang="pt-BR" sz="1050" i="1" dirty="0"/>
              <a:t>[Berkeley </a:t>
            </a:r>
            <a:r>
              <a:rPr lang="pt-BR" sz="1050" i="1" dirty="0" err="1"/>
              <a:t>Political</a:t>
            </a:r>
            <a:r>
              <a:rPr lang="pt-BR" sz="1050" i="1" dirty="0"/>
              <a:t> Review]</a:t>
            </a:r>
          </a:p>
        </p:txBody>
      </p:sp>
      <p:sp>
        <p:nvSpPr>
          <p:cNvPr id="35" name="CaixaDeTexto 34">
            <a:extLst>
              <a:ext uri="{FF2B5EF4-FFF2-40B4-BE49-F238E27FC236}">
                <a16:creationId xmlns:a16="http://schemas.microsoft.com/office/drawing/2014/main" xmlns="" id="{31A4850C-A1F4-48E6-9DBC-17631A9F709E}"/>
              </a:ext>
            </a:extLst>
          </p:cNvPr>
          <p:cNvSpPr txBox="1"/>
          <p:nvPr/>
        </p:nvSpPr>
        <p:spPr>
          <a:xfrm>
            <a:off x="3993864" y="4286055"/>
            <a:ext cx="4047050" cy="253916"/>
          </a:xfrm>
          <a:prstGeom prst="rect">
            <a:avLst/>
          </a:prstGeom>
          <a:noFill/>
        </p:spPr>
        <p:txBody>
          <a:bodyPr wrap="square" rtlCol="0">
            <a:spAutoFit/>
          </a:bodyPr>
          <a:lstStyle/>
          <a:p>
            <a:r>
              <a:rPr lang="pt-BR" sz="1050" i="1" dirty="0"/>
              <a:t>[“</a:t>
            </a:r>
            <a:r>
              <a:rPr lang="en-US" sz="1050" i="1" dirty="0"/>
              <a:t>A global poverty map derived from satellite data”</a:t>
            </a:r>
            <a:r>
              <a:rPr lang="pt-BR" sz="1050" i="1" dirty="0"/>
              <a:t>]</a:t>
            </a:r>
          </a:p>
        </p:txBody>
      </p:sp>
    </p:spTree>
    <p:extLst>
      <p:ext uri="{BB962C8B-B14F-4D97-AF65-F5344CB8AC3E}">
        <p14:creationId xmlns:p14="http://schemas.microsoft.com/office/powerpoint/2010/main" xmlns="" val="1578479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8" name="CustomShape 2"/>
          <p:cNvSpPr/>
          <p:nvPr/>
        </p:nvSpPr>
        <p:spPr>
          <a:xfrm>
            <a:off x="0" y="4668480"/>
            <a:ext cx="9143640" cy="47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729" name="CustomShape 3"/>
          <p:cNvSpPr/>
          <p:nvPr/>
        </p:nvSpPr>
        <p:spPr>
          <a:xfrm>
            <a:off x="0" y="4730040"/>
            <a:ext cx="9143640" cy="42912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200" b="0" strike="noStrike" spc="-1">
                <a:solidFill>
                  <a:srgbClr val="003B55"/>
                </a:solidFill>
                <a:uFill>
                  <a:solidFill>
                    <a:srgbClr val="FFFFFF"/>
                  </a:solidFill>
                </a:uFill>
                <a:latin typeface="Titillium Web Light"/>
                <a:ea typeface="Titillium Web Light"/>
              </a:rPr>
              <a:t>EMC5003 – Tecnologia e desenvolvimento </a:t>
            </a:r>
            <a:endParaRPr lang="pt-BR" sz="1800" b="0" strike="noStrike" spc="-1">
              <a:solidFill>
                <a:srgbClr val="000000"/>
              </a:solidFill>
              <a:uFill>
                <a:solidFill>
                  <a:srgbClr val="FFFFFF"/>
                </a:solidFill>
              </a:uFill>
              <a:latin typeface="Arial"/>
            </a:endParaRPr>
          </a:p>
        </p:txBody>
      </p:sp>
      <p:sp>
        <p:nvSpPr>
          <p:cNvPr id="3730" name="TextShape 4"/>
          <p:cNvSpPr txBox="1"/>
          <p:nvPr/>
        </p:nvSpPr>
        <p:spPr>
          <a:xfrm>
            <a:off x="91440" y="4720320"/>
            <a:ext cx="548280" cy="393120"/>
          </a:xfrm>
          <a:prstGeom prst="rect">
            <a:avLst/>
          </a:prstGeom>
          <a:noFill/>
          <a:ln>
            <a:noFill/>
          </a:ln>
        </p:spPr>
        <p:txBody>
          <a:bodyPr tIns="91440" bIns="91440" anchor="ctr"/>
          <a:lstStyle/>
          <a:p>
            <a:pPr>
              <a:lnSpc>
                <a:spcPct val="100000"/>
              </a:lnSpc>
            </a:pPr>
            <a:fld id="{7B7C639C-E735-4DC0-888B-D172A969CF5C}" type="slidenum">
              <a:rPr lang="pt-BR" sz="1200" b="0" strike="noStrike" spc="-1">
                <a:solidFill>
                  <a:srgbClr val="0B87A1"/>
                </a:solidFill>
                <a:uFill>
                  <a:solidFill>
                    <a:srgbClr val="FFFFFF"/>
                  </a:solidFill>
                </a:uFill>
                <a:latin typeface="Dosis ExtraLight"/>
                <a:ea typeface="Dosis ExtraLight"/>
              </a:rPr>
              <a:pPr>
                <a:lnSpc>
                  <a:spcPct val="100000"/>
                </a:lnSpc>
              </a:pPr>
              <a:t>38</a:t>
            </a:fld>
            <a:endParaRPr lang="pt-BR" sz="1400" b="0" strike="noStrike" spc="-1">
              <a:solidFill>
                <a:srgbClr val="000000"/>
              </a:solidFill>
              <a:uFill>
                <a:solidFill>
                  <a:srgbClr val="FFFFFF"/>
                </a:solidFill>
              </a:uFill>
              <a:latin typeface="Times New Roman"/>
            </a:endParaRPr>
          </a:p>
        </p:txBody>
      </p:sp>
      <p:sp>
        <p:nvSpPr>
          <p:cNvPr id="3731" name="CustomShape 5"/>
          <p:cNvSpPr/>
          <p:nvPr/>
        </p:nvSpPr>
        <p:spPr>
          <a:xfrm>
            <a:off x="-1584000" y="122400"/>
            <a:ext cx="1165680" cy="88560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sp>
      <p:sp>
        <p:nvSpPr>
          <p:cNvPr id="3732" name="CustomShape 6"/>
          <p:cNvSpPr/>
          <p:nvPr/>
        </p:nvSpPr>
        <p:spPr>
          <a:xfrm>
            <a:off x="-1249920" y="1118160"/>
            <a:ext cx="1165680" cy="885600"/>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p:style>
      </p:sp>
      <p:sp>
        <p:nvSpPr>
          <p:cNvPr id="3733" name="CustomShape 7"/>
          <p:cNvSpPr/>
          <p:nvPr/>
        </p:nvSpPr>
        <p:spPr>
          <a:xfrm>
            <a:off x="-1249920" y="1931760"/>
            <a:ext cx="1165680" cy="8856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sp>
        <p:nvSpPr>
          <p:cNvPr id="3734" name="CustomShape 8"/>
          <p:cNvSpPr/>
          <p:nvPr/>
        </p:nvSpPr>
        <p:spPr>
          <a:xfrm>
            <a:off x="-1249920" y="2738160"/>
            <a:ext cx="1165680" cy="885600"/>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p:style>
      </p:sp>
      <p:sp>
        <p:nvSpPr>
          <p:cNvPr id="3735" name="CustomShape 9"/>
          <p:cNvSpPr/>
          <p:nvPr/>
        </p:nvSpPr>
        <p:spPr>
          <a:xfrm>
            <a:off x="-1249920" y="3631320"/>
            <a:ext cx="1165680" cy="8856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p:style>
      </p:sp>
      <p:sp>
        <p:nvSpPr>
          <p:cNvPr id="3736" name="CustomShape 10"/>
          <p:cNvSpPr/>
          <p:nvPr/>
        </p:nvSpPr>
        <p:spPr>
          <a:xfrm>
            <a:off x="0" y="4687560"/>
            <a:ext cx="9143640" cy="4536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pic>
        <p:nvPicPr>
          <p:cNvPr id="3737" name="Imagem 15"/>
          <p:cNvPicPr/>
          <p:nvPr/>
        </p:nvPicPr>
        <p:blipFill>
          <a:blip r:embed="rId3"/>
          <a:stretch/>
        </p:blipFill>
        <p:spPr>
          <a:xfrm>
            <a:off x="8305560" y="4802400"/>
            <a:ext cx="704520" cy="278280"/>
          </a:xfrm>
          <a:prstGeom prst="rect">
            <a:avLst/>
          </a:prstGeom>
          <a:ln>
            <a:noFill/>
          </a:ln>
        </p:spPr>
      </p:pic>
      <p:pic>
        <p:nvPicPr>
          <p:cNvPr id="3738" name="Imagem 16"/>
          <p:cNvPicPr/>
          <p:nvPr/>
        </p:nvPicPr>
        <p:blipFill>
          <a:blip r:embed="rId4"/>
          <a:stretch/>
        </p:blipFill>
        <p:spPr>
          <a:xfrm>
            <a:off x="804600" y="4802400"/>
            <a:ext cx="1275480" cy="278280"/>
          </a:xfrm>
          <a:prstGeom prst="rect">
            <a:avLst/>
          </a:prstGeom>
          <a:ln>
            <a:noFill/>
          </a:ln>
        </p:spPr>
      </p:pic>
      <p:pic>
        <p:nvPicPr>
          <p:cNvPr id="3743" name="Imagem 3742"/>
          <p:cNvPicPr/>
          <p:nvPr/>
        </p:nvPicPr>
        <p:blipFill rotWithShape="1">
          <a:blip r:embed="rId5"/>
          <a:srcRect t="11875"/>
          <a:stretch/>
        </p:blipFill>
        <p:spPr>
          <a:xfrm>
            <a:off x="561599" y="2053764"/>
            <a:ext cx="4813589" cy="2463156"/>
          </a:xfrm>
          <a:prstGeom prst="rect">
            <a:avLst/>
          </a:prstGeom>
          <a:ln>
            <a:noFill/>
          </a:ln>
        </p:spPr>
      </p:pic>
      <p:sp>
        <p:nvSpPr>
          <p:cNvPr id="3744" name="CustomShape 15"/>
          <p:cNvSpPr/>
          <p:nvPr/>
        </p:nvSpPr>
        <p:spPr>
          <a:xfrm>
            <a:off x="4242139" y="3634163"/>
            <a:ext cx="147297" cy="792000"/>
          </a:xfrm>
          <a:prstGeom prst="rect">
            <a:avLst/>
          </a:prstGeom>
          <a:noFill/>
          <a:ln>
            <a:solidFill>
              <a:srgbClr val="3465A4"/>
            </a:solidFill>
          </a:ln>
        </p:spPr>
        <p:style>
          <a:lnRef idx="0">
            <a:scrgbClr r="0" g="0" b="0"/>
          </a:lnRef>
          <a:fillRef idx="0">
            <a:scrgbClr r="0" g="0" b="0"/>
          </a:fillRef>
          <a:effectRef idx="0">
            <a:scrgbClr r="0" g="0" b="0"/>
          </a:effectRef>
          <a:fontRef idx="minor"/>
        </p:style>
      </p:sp>
      <p:sp>
        <p:nvSpPr>
          <p:cNvPr id="22" name="Retângulo 31">
            <a:extLst>
              <a:ext uri="{FF2B5EF4-FFF2-40B4-BE49-F238E27FC236}">
                <a16:creationId xmlns:a16="http://schemas.microsoft.com/office/drawing/2014/main" xmlns="" id="{6FA77ED9-5C1C-4C5E-8B36-16C52F114D95}"/>
              </a:ext>
            </a:extLst>
          </p:cNvPr>
          <p:cNvSpPr/>
          <p:nvPr/>
        </p:nvSpPr>
        <p:spPr>
          <a:xfrm>
            <a:off x="639720" y="1439262"/>
            <a:ext cx="4320360" cy="707886"/>
          </a:xfrm>
          <a:prstGeom prst="rect">
            <a:avLst/>
          </a:prstGeom>
        </p:spPr>
        <p:txBody>
          <a:bodyPr wrap="square">
            <a:spAutoFit/>
          </a:bodyPr>
          <a:lstStyle/>
          <a:p>
            <a:r>
              <a:rPr lang="pt-BR" sz="2000" dirty="0">
                <a:solidFill>
                  <a:srgbClr val="003B55"/>
                </a:solidFill>
                <a:latin typeface="Dosis ExtraLight"/>
                <a:ea typeface="Dosis ExtraLight"/>
                <a:cs typeface="Dosis ExtraLight"/>
                <a:sym typeface="Dosis ExtraLight"/>
              </a:rPr>
              <a:t>Países classificados por número de citações a cada um milhão de habitantes</a:t>
            </a:r>
            <a:endParaRPr lang="en-US" sz="2000" dirty="0">
              <a:solidFill>
                <a:srgbClr val="003B55"/>
              </a:solidFill>
              <a:latin typeface="Dosis ExtraLight"/>
              <a:ea typeface="Dosis ExtraLight"/>
              <a:cs typeface="Dosis ExtraLight"/>
              <a:sym typeface="Dosis ExtraLight"/>
            </a:endParaRPr>
          </a:p>
        </p:txBody>
      </p:sp>
      <p:sp>
        <p:nvSpPr>
          <p:cNvPr id="2" name="Retângulo 1">
            <a:extLst>
              <a:ext uri="{FF2B5EF4-FFF2-40B4-BE49-F238E27FC236}">
                <a16:creationId xmlns:a16="http://schemas.microsoft.com/office/drawing/2014/main" xmlns="" id="{71A82B6A-2E3B-41E2-8BD9-5D9963AFA71E}"/>
              </a:ext>
            </a:extLst>
          </p:cNvPr>
          <p:cNvSpPr/>
          <p:nvPr/>
        </p:nvSpPr>
        <p:spPr>
          <a:xfrm>
            <a:off x="6021027" y="1460887"/>
            <a:ext cx="2851124" cy="2062103"/>
          </a:xfrm>
          <a:prstGeom prst="rect">
            <a:avLst/>
          </a:prstGeom>
        </p:spPr>
        <p:txBody>
          <a:bodyPr wrap="square">
            <a:spAutoFit/>
          </a:bodyPr>
          <a:lstStyle/>
          <a:p>
            <a:pPr marL="360" algn="ctr"/>
            <a:r>
              <a:rPr lang="pt-BR" sz="3200" dirty="0">
                <a:solidFill>
                  <a:srgbClr val="003B55"/>
                </a:solidFill>
                <a:latin typeface="Dosis ExtraLight"/>
              </a:rPr>
              <a:t>Foco das pesquisas: </a:t>
            </a:r>
            <a:r>
              <a:rPr lang="pt-BR" sz="3200" dirty="0">
                <a:solidFill>
                  <a:srgbClr val="0B87A1"/>
                </a:solidFill>
                <a:latin typeface="Dosis ExtraLight"/>
              </a:rPr>
              <a:t>barateamento</a:t>
            </a:r>
            <a:r>
              <a:rPr lang="pt-BR" sz="3200" dirty="0">
                <a:solidFill>
                  <a:srgbClr val="003B55"/>
                </a:solidFill>
                <a:latin typeface="Dosis ExtraLight"/>
              </a:rPr>
              <a:t> ou </a:t>
            </a:r>
            <a:r>
              <a:rPr lang="pt-BR" sz="3200" dirty="0">
                <a:solidFill>
                  <a:srgbClr val="0B87A1"/>
                </a:solidFill>
                <a:latin typeface="Dosis ExtraLight"/>
              </a:rPr>
              <a:t>otimização</a:t>
            </a:r>
            <a:r>
              <a:rPr lang="pt-BR" sz="3200" dirty="0">
                <a:solidFill>
                  <a:srgbClr val="003B55"/>
                </a:solidFill>
                <a:latin typeface="Dosis ExtraLight"/>
              </a:rPr>
              <a:t>?</a:t>
            </a:r>
          </a:p>
        </p:txBody>
      </p:sp>
      <p:sp>
        <p:nvSpPr>
          <p:cNvPr id="24" name="Retângulo 23">
            <a:extLst>
              <a:ext uri="{FF2B5EF4-FFF2-40B4-BE49-F238E27FC236}">
                <a16:creationId xmlns:a16="http://schemas.microsoft.com/office/drawing/2014/main" xmlns="" id="{EA061C82-482B-41B3-8877-438DC9B31D1C}"/>
              </a:ext>
            </a:extLst>
          </p:cNvPr>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ea typeface="Dosis ExtraLight"/>
                <a:cs typeface="Dosis ExtraLight"/>
                <a:sym typeface="Dosis ExtraLight"/>
              </a:rPr>
              <a:t>Uma nova marginalização: biológica</a:t>
            </a:r>
            <a:endParaRPr lang="en-US" sz="2800" dirty="0">
              <a:solidFill>
                <a:srgbClr val="0B87A1"/>
              </a:solidFill>
              <a:latin typeface="Dosis ExtraLight"/>
              <a:ea typeface="Dosis ExtraLight"/>
              <a:cs typeface="Dosis ExtraLight"/>
              <a:sym typeface="Dosis ExtraLight"/>
            </a:endParaRPr>
          </a:p>
        </p:txBody>
      </p:sp>
      <p:cxnSp>
        <p:nvCxnSpPr>
          <p:cNvPr id="25" name="Conector reto 24">
            <a:extLst>
              <a:ext uri="{FF2B5EF4-FFF2-40B4-BE49-F238E27FC236}">
                <a16:creationId xmlns:a16="http://schemas.microsoft.com/office/drawing/2014/main" xmlns="" id="{667529CC-39D0-4C6A-8B59-C3CB9CDD6D92}"/>
              </a:ext>
            </a:extLst>
          </p:cNvPr>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xmlns="" id="{B44E4506-8DF3-4221-9E38-67886D3BDBF5}"/>
              </a:ext>
            </a:extLst>
          </p:cNvPr>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27" name="Retângulo 26">
            <a:extLst>
              <a:ext uri="{FF2B5EF4-FFF2-40B4-BE49-F238E27FC236}">
                <a16:creationId xmlns:a16="http://schemas.microsoft.com/office/drawing/2014/main" xmlns="" id="{A2DE2348-4671-413F-9700-4FCCF5326EF7}"/>
              </a:ext>
            </a:extLst>
          </p:cNvPr>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tângulo 27">
            <a:extLst>
              <a:ext uri="{FF2B5EF4-FFF2-40B4-BE49-F238E27FC236}">
                <a16:creationId xmlns:a16="http://schemas.microsoft.com/office/drawing/2014/main" xmlns="" id="{F0DC8264-C1B4-410D-953F-2DFED143D799}"/>
              </a:ext>
            </a:extLst>
          </p:cNvPr>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tângulo 28">
            <a:extLst>
              <a:ext uri="{FF2B5EF4-FFF2-40B4-BE49-F238E27FC236}">
                <a16:creationId xmlns:a16="http://schemas.microsoft.com/office/drawing/2014/main" xmlns="" id="{C087A9BC-BB7D-499B-AF63-388DEFD56F57}"/>
              </a:ext>
            </a:extLst>
          </p:cNvPr>
          <p:cNvSpPr/>
          <p:nvPr/>
        </p:nvSpPr>
        <p:spPr>
          <a:xfrm>
            <a:off x="561974" y="1006392"/>
            <a:ext cx="1965325"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Discussão</a:t>
            </a:r>
            <a:endParaRPr lang="en-US" sz="2000" dirty="0">
              <a:solidFill>
                <a:srgbClr val="003B55"/>
              </a:solidFill>
              <a:latin typeface="Dosis ExtraLight"/>
              <a:ea typeface="Dosis ExtraLight"/>
              <a:cs typeface="Dosis ExtraLight"/>
              <a:sym typeface="Dosis ExtraLight"/>
            </a:endParaRPr>
          </a:p>
        </p:txBody>
      </p:sp>
      <p:sp>
        <p:nvSpPr>
          <p:cNvPr id="23" name="CaixaDeTexto 22">
            <a:extLst>
              <a:ext uri="{FF2B5EF4-FFF2-40B4-BE49-F238E27FC236}">
                <a16:creationId xmlns:a16="http://schemas.microsoft.com/office/drawing/2014/main" xmlns="" id="{DECFAAF0-D122-473E-9B49-74D98197E525}"/>
              </a:ext>
            </a:extLst>
          </p:cNvPr>
          <p:cNvSpPr txBox="1"/>
          <p:nvPr/>
        </p:nvSpPr>
        <p:spPr>
          <a:xfrm>
            <a:off x="5388513" y="4249787"/>
            <a:ext cx="2341323" cy="253916"/>
          </a:xfrm>
          <a:prstGeom prst="rect">
            <a:avLst/>
          </a:prstGeom>
          <a:noFill/>
        </p:spPr>
        <p:txBody>
          <a:bodyPr wrap="square" rtlCol="0">
            <a:spAutoFit/>
          </a:bodyPr>
          <a:lstStyle/>
          <a:p>
            <a:r>
              <a:rPr lang="pt-BR" sz="1050" i="1" dirty="0"/>
              <a:t>[</a:t>
            </a:r>
            <a:r>
              <a:rPr lang="pt-BR" sz="1050" i="1" dirty="0" err="1"/>
              <a:t>Scimago</a:t>
            </a:r>
            <a:r>
              <a:rPr lang="pt-BR" sz="1050" i="1" dirty="0"/>
              <a:t> </a:t>
            </a:r>
            <a:r>
              <a:rPr lang="pt-BR" sz="1050" i="1" dirty="0" err="1"/>
              <a:t>Institutions</a:t>
            </a:r>
            <a:r>
              <a:rPr lang="pt-BR" sz="1050" i="1" dirty="0"/>
              <a:t> Rankings]</a:t>
            </a:r>
          </a:p>
        </p:txBody>
      </p:sp>
    </p:spTree>
    <p:extLst>
      <p:ext uri="{BB962C8B-B14F-4D97-AF65-F5344CB8AC3E}">
        <p14:creationId xmlns:p14="http://schemas.microsoft.com/office/powerpoint/2010/main" xmlns="" val="382280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4"/>
                                        </p:tgtEl>
                                        <p:attrNameLst>
                                          <p:attrName>style.visibility</p:attrName>
                                        </p:attrNameLst>
                                      </p:cBhvr>
                                      <p:to>
                                        <p:strVal val="visible"/>
                                      </p:to>
                                    </p:set>
                                    <p:animEffect transition="in" filter="fade">
                                      <p:cBhvr>
                                        <p:cTn id="7" dur="500"/>
                                        <p:tgtEl>
                                          <p:spTgt spid="3744"/>
                                        </p:tgtEl>
                                      </p:cBhvr>
                                    </p:animEffect>
                                  </p:childTnLst>
                                </p:cTn>
                              </p:par>
                              <p:par>
                                <p:cTn id="8" presetID="10" presetClass="entr" presetSubtype="0" fill="hold" nodeType="withEffect">
                                  <p:stCondLst>
                                    <p:cond delay="0"/>
                                  </p:stCondLst>
                                  <p:childTnLst>
                                    <p:set>
                                      <p:cBhvr>
                                        <p:cTn id="9" dur="1" fill="hold">
                                          <p:stCondLst>
                                            <p:cond delay="0"/>
                                          </p:stCondLst>
                                        </p:cTn>
                                        <p:tgtEl>
                                          <p:spTgt spid="3743"/>
                                        </p:tgtEl>
                                        <p:attrNameLst>
                                          <p:attrName>style.visibility</p:attrName>
                                        </p:attrNameLst>
                                      </p:cBhvr>
                                      <p:to>
                                        <p:strVal val="visible"/>
                                      </p:to>
                                    </p:set>
                                    <p:animEffect transition="in" filter="fade">
                                      <p:cBhvr>
                                        <p:cTn id="10" dur="500"/>
                                        <p:tgtEl>
                                          <p:spTgt spid="37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8" name="CustomShape 2"/>
          <p:cNvSpPr/>
          <p:nvPr/>
        </p:nvSpPr>
        <p:spPr>
          <a:xfrm>
            <a:off x="0" y="4668480"/>
            <a:ext cx="9143640" cy="47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729" name="CustomShape 3"/>
          <p:cNvSpPr/>
          <p:nvPr/>
        </p:nvSpPr>
        <p:spPr>
          <a:xfrm>
            <a:off x="0" y="4730040"/>
            <a:ext cx="9143640" cy="42912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200" b="0" strike="noStrike" spc="-1">
                <a:solidFill>
                  <a:srgbClr val="003B55"/>
                </a:solidFill>
                <a:uFill>
                  <a:solidFill>
                    <a:srgbClr val="FFFFFF"/>
                  </a:solidFill>
                </a:uFill>
                <a:latin typeface="Titillium Web Light"/>
                <a:ea typeface="Titillium Web Light"/>
              </a:rPr>
              <a:t>EMC5003 – Tecnologia e desenvolvimento </a:t>
            </a:r>
            <a:endParaRPr lang="pt-BR" sz="1800" b="0" strike="noStrike" spc="-1">
              <a:solidFill>
                <a:srgbClr val="000000"/>
              </a:solidFill>
              <a:uFill>
                <a:solidFill>
                  <a:srgbClr val="FFFFFF"/>
                </a:solidFill>
              </a:uFill>
              <a:latin typeface="Arial"/>
            </a:endParaRPr>
          </a:p>
        </p:txBody>
      </p:sp>
      <p:sp>
        <p:nvSpPr>
          <p:cNvPr id="3730" name="TextShape 4"/>
          <p:cNvSpPr txBox="1"/>
          <p:nvPr/>
        </p:nvSpPr>
        <p:spPr>
          <a:xfrm>
            <a:off x="91440" y="4720320"/>
            <a:ext cx="548280" cy="393120"/>
          </a:xfrm>
          <a:prstGeom prst="rect">
            <a:avLst/>
          </a:prstGeom>
          <a:noFill/>
          <a:ln>
            <a:noFill/>
          </a:ln>
        </p:spPr>
        <p:txBody>
          <a:bodyPr tIns="91440" bIns="91440" anchor="ctr"/>
          <a:lstStyle/>
          <a:p>
            <a:pPr>
              <a:lnSpc>
                <a:spcPct val="100000"/>
              </a:lnSpc>
            </a:pPr>
            <a:fld id="{7B7C639C-E735-4DC0-888B-D172A969CF5C}" type="slidenum">
              <a:rPr lang="pt-BR" sz="1200" b="0" strike="noStrike" spc="-1">
                <a:solidFill>
                  <a:srgbClr val="0B87A1"/>
                </a:solidFill>
                <a:uFill>
                  <a:solidFill>
                    <a:srgbClr val="FFFFFF"/>
                  </a:solidFill>
                </a:uFill>
                <a:latin typeface="Dosis ExtraLight"/>
                <a:ea typeface="Dosis ExtraLight"/>
              </a:rPr>
              <a:pPr>
                <a:lnSpc>
                  <a:spcPct val="100000"/>
                </a:lnSpc>
              </a:pPr>
              <a:t>39</a:t>
            </a:fld>
            <a:endParaRPr lang="pt-BR" sz="1400" b="0" strike="noStrike" spc="-1">
              <a:solidFill>
                <a:srgbClr val="000000"/>
              </a:solidFill>
              <a:uFill>
                <a:solidFill>
                  <a:srgbClr val="FFFFFF"/>
                </a:solidFill>
              </a:uFill>
              <a:latin typeface="Times New Roman"/>
            </a:endParaRPr>
          </a:p>
        </p:txBody>
      </p:sp>
      <p:sp>
        <p:nvSpPr>
          <p:cNvPr id="3731" name="CustomShape 5"/>
          <p:cNvSpPr/>
          <p:nvPr/>
        </p:nvSpPr>
        <p:spPr>
          <a:xfrm>
            <a:off x="-1584000" y="122400"/>
            <a:ext cx="1165680" cy="88560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sp>
      <p:sp>
        <p:nvSpPr>
          <p:cNvPr id="3732" name="CustomShape 6"/>
          <p:cNvSpPr/>
          <p:nvPr/>
        </p:nvSpPr>
        <p:spPr>
          <a:xfrm>
            <a:off x="-1249920" y="1118160"/>
            <a:ext cx="1165680" cy="885600"/>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p:style>
      </p:sp>
      <p:sp>
        <p:nvSpPr>
          <p:cNvPr id="3733" name="CustomShape 7"/>
          <p:cNvSpPr/>
          <p:nvPr/>
        </p:nvSpPr>
        <p:spPr>
          <a:xfrm>
            <a:off x="-1249920" y="1931760"/>
            <a:ext cx="1165680" cy="8856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sp>
        <p:nvSpPr>
          <p:cNvPr id="3734" name="CustomShape 8"/>
          <p:cNvSpPr/>
          <p:nvPr/>
        </p:nvSpPr>
        <p:spPr>
          <a:xfrm>
            <a:off x="-1249920" y="2738160"/>
            <a:ext cx="1165680" cy="885600"/>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p:style>
      </p:sp>
      <p:sp>
        <p:nvSpPr>
          <p:cNvPr id="3735" name="CustomShape 9"/>
          <p:cNvSpPr/>
          <p:nvPr/>
        </p:nvSpPr>
        <p:spPr>
          <a:xfrm>
            <a:off x="-1249920" y="3631320"/>
            <a:ext cx="1165680" cy="8856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p:style>
      </p:sp>
      <p:sp>
        <p:nvSpPr>
          <p:cNvPr id="3736" name="CustomShape 10"/>
          <p:cNvSpPr/>
          <p:nvPr/>
        </p:nvSpPr>
        <p:spPr>
          <a:xfrm>
            <a:off x="0" y="4687560"/>
            <a:ext cx="9143640" cy="4536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pic>
        <p:nvPicPr>
          <p:cNvPr id="3737" name="Imagem 15"/>
          <p:cNvPicPr/>
          <p:nvPr/>
        </p:nvPicPr>
        <p:blipFill>
          <a:blip r:embed="rId3"/>
          <a:stretch/>
        </p:blipFill>
        <p:spPr>
          <a:xfrm>
            <a:off x="8305560" y="4802400"/>
            <a:ext cx="704520" cy="278280"/>
          </a:xfrm>
          <a:prstGeom prst="rect">
            <a:avLst/>
          </a:prstGeom>
          <a:ln>
            <a:noFill/>
          </a:ln>
        </p:spPr>
      </p:pic>
      <p:pic>
        <p:nvPicPr>
          <p:cNvPr id="3738" name="Imagem 16"/>
          <p:cNvPicPr/>
          <p:nvPr/>
        </p:nvPicPr>
        <p:blipFill>
          <a:blip r:embed="rId4"/>
          <a:stretch/>
        </p:blipFill>
        <p:spPr>
          <a:xfrm>
            <a:off x="804600" y="4802400"/>
            <a:ext cx="1275480" cy="278280"/>
          </a:xfrm>
          <a:prstGeom prst="rect">
            <a:avLst/>
          </a:prstGeom>
          <a:ln>
            <a:noFill/>
          </a:ln>
        </p:spPr>
      </p:pic>
      <p:sp>
        <p:nvSpPr>
          <p:cNvPr id="2" name="Retângulo 1">
            <a:extLst>
              <a:ext uri="{FF2B5EF4-FFF2-40B4-BE49-F238E27FC236}">
                <a16:creationId xmlns:a16="http://schemas.microsoft.com/office/drawing/2014/main" xmlns="" id="{71A82B6A-2E3B-41E2-8BD9-5D9963AFA71E}"/>
              </a:ext>
            </a:extLst>
          </p:cNvPr>
          <p:cNvSpPr/>
          <p:nvPr/>
        </p:nvSpPr>
        <p:spPr>
          <a:xfrm>
            <a:off x="6020960" y="1588417"/>
            <a:ext cx="2851124" cy="1323439"/>
          </a:xfrm>
          <a:prstGeom prst="rect">
            <a:avLst/>
          </a:prstGeom>
        </p:spPr>
        <p:txBody>
          <a:bodyPr wrap="square">
            <a:spAutoFit/>
          </a:bodyPr>
          <a:lstStyle/>
          <a:p>
            <a:pPr marL="360" algn="ctr"/>
            <a:r>
              <a:rPr lang="pt-BR" sz="4000" dirty="0">
                <a:solidFill>
                  <a:srgbClr val="003B55"/>
                </a:solidFill>
                <a:latin typeface="Dosis ExtraLight"/>
              </a:rPr>
              <a:t>Será o fim da </a:t>
            </a:r>
            <a:r>
              <a:rPr lang="pt-BR" sz="4000" dirty="0">
                <a:solidFill>
                  <a:srgbClr val="0B87A1"/>
                </a:solidFill>
                <a:latin typeface="Dosis ExtraLight"/>
              </a:rPr>
              <a:t>meritocracia?</a:t>
            </a:r>
          </a:p>
        </p:txBody>
      </p:sp>
      <p:sp>
        <p:nvSpPr>
          <p:cNvPr id="24" name="Retângulo 23">
            <a:extLst>
              <a:ext uri="{FF2B5EF4-FFF2-40B4-BE49-F238E27FC236}">
                <a16:creationId xmlns:a16="http://schemas.microsoft.com/office/drawing/2014/main" xmlns="" id="{EA061C82-482B-41B3-8877-438DC9B31D1C}"/>
              </a:ext>
            </a:extLst>
          </p:cNvPr>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ea typeface="Dosis ExtraLight"/>
                <a:cs typeface="Dosis ExtraLight"/>
                <a:sym typeface="Dosis ExtraLight"/>
              </a:rPr>
              <a:t>Uma nova marginalização: biológica</a:t>
            </a:r>
            <a:endParaRPr lang="en-US" sz="2800" dirty="0">
              <a:solidFill>
                <a:srgbClr val="0B87A1"/>
              </a:solidFill>
              <a:latin typeface="Dosis ExtraLight"/>
              <a:ea typeface="Dosis ExtraLight"/>
              <a:cs typeface="Dosis ExtraLight"/>
              <a:sym typeface="Dosis ExtraLight"/>
            </a:endParaRPr>
          </a:p>
        </p:txBody>
      </p:sp>
      <p:cxnSp>
        <p:nvCxnSpPr>
          <p:cNvPr id="25" name="Conector reto 24">
            <a:extLst>
              <a:ext uri="{FF2B5EF4-FFF2-40B4-BE49-F238E27FC236}">
                <a16:creationId xmlns:a16="http://schemas.microsoft.com/office/drawing/2014/main" xmlns="" id="{667529CC-39D0-4C6A-8B59-C3CB9CDD6D92}"/>
              </a:ext>
            </a:extLst>
          </p:cNvPr>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xmlns="" id="{B44E4506-8DF3-4221-9E38-67886D3BDBF5}"/>
              </a:ext>
            </a:extLst>
          </p:cNvPr>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27" name="Retângulo 26">
            <a:extLst>
              <a:ext uri="{FF2B5EF4-FFF2-40B4-BE49-F238E27FC236}">
                <a16:creationId xmlns:a16="http://schemas.microsoft.com/office/drawing/2014/main" xmlns="" id="{A2DE2348-4671-413F-9700-4FCCF5326EF7}"/>
              </a:ext>
            </a:extLst>
          </p:cNvPr>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tângulo 27">
            <a:extLst>
              <a:ext uri="{FF2B5EF4-FFF2-40B4-BE49-F238E27FC236}">
                <a16:creationId xmlns:a16="http://schemas.microsoft.com/office/drawing/2014/main" xmlns="" id="{F0DC8264-C1B4-410D-953F-2DFED143D799}"/>
              </a:ext>
            </a:extLst>
          </p:cNvPr>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Imagem relacionada">
            <a:extLst>
              <a:ext uri="{FF2B5EF4-FFF2-40B4-BE49-F238E27FC236}">
                <a16:creationId xmlns:a16="http://schemas.microsoft.com/office/drawing/2014/main" xmlns="" id="{6744FA1D-CAA2-491F-8005-91E935A03140}"/>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t="9776" b="9435"/>
          <a:stretch/>
        </p:blipFill>
        <p:spPr bwMode="auto">
          <a:xfrm>
            <a:off x="562025" y="1118159"/>
            <a:ext cx="5286178" cy="33987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97220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2" y="60498"/>
            <a:ext cx="1930568"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3600" dirty="0">
                <a:solidFill>
                  <a:srgbClr val="0B87A1"/>
                </a:solidFill>
                <a:latin typeface="Dosis ExtraLight"/>
                <a:ea typeface="Dosis ExtraLight"/>
                <a:cs typeface="Dosis ExtraLight"/>
                <a:sym typeface="Dosis ExtraLight"/>
              </a:rPr>
              <a:t>Agenda</a:t>
            </a:r>
            <a:endParaRPr lang="en-US" sz="36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4</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sp>
        <p:nvSpPr>
          <p:cNvPr id="18" name="Retângulo 17"/>
          <p:cNvSpPr/>
          <p:nvPr/>
        </p:nvSpPr>
        <p:spPr>
          <a:xfrm>
            <a:off x="104163" y="1477489"/>
            <a:ext cx="1864834" cy="204041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A evolução da tecnologia</a:t>
            </a:r>
            <a:endParaRPr lang="en-US" sz="2000" dirty="0">
              <a:solidFill>
                <a:srgbClr val="003B55"/>
              </a:solidFill>
              <a:latin typeface="Titillium Web Light"/>
              <a:ea typeface="Titillium Web Light"/>
              <a:cs typeface="Titillium Web Light"/>
              <a:sym typeface="Titillium Web Light"/>
            </a:endParaRPr>
          </a:p>
        </p:txBody>
      </p:sp>
      <p:sp>
        <p:nvSpPr>
          <p:cNvPr id="26" name="Retângulo 25"/>
          <p:cNvSpPr/>
          <p:nvPr/>
        </p:nvSpPr>
        <p:spPr>
          <a:xfrm>
            <a:off x="2043590" y="1477489"/>
            <a:ext cx="1864834" cy="204041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Fundamentos da marginalização</a:t>
            </a:r>
            <a:endParaRPr lang="en-US" sz="2000" dirty="0">
              <a:solidFill>
                <a:srgbClr val="003B55"/>
              </a:solidFill>
              <a:latin typeface="Titillium Web Light"/>
              <a:ea typeface="Titillium Web Light"/>
              <a:cs typeface="Titillium Web Light"/>
              <a:sym typeface="Titillium Web Light"/>
            </a:endParaRPr>
          </a:p>
        </p:txBody>
      </p:sp>
      <p:sp>
        <p:nvSpPr>
          <p:cNvPr id="27" name="Retângulo 26"/>
          <p:cNvSpPr/>
          <p:nvPr/>
        </p:nvSpPr>
        <p:spPr>
          <a:xfrm>
            <a:off x="3983017" y="1477489"/>
            <a:ext cx="1864834" cy="204041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A tecnologia e a marginalização social e econômica</a:t>
            </a:r>
            <a:endParaRPr lang="en-US" sz="2000" dirty="0">
              <a:solidFill>
                <a:srgbClr val="003B55"/>
              </a:solidFill>
              <a:latin typeface="Titillium Web Light"/>
              <a:ea typeface="Titillium Web Light"/>
              <a:cs typeface="Titillium Web Light"/>
              <a:sym typeface="Titillium Web Light"/>
            </a:endParaRPr>
          </a:p>
        </p:txBody>
      </p:sp>
      <p:sp>
        <p:nvSpPr>
          <p:cNvPr id="28" name="Retângulo 27"/>
          <p:cNvSpPr/>
          <p:nvPr/>
        </p:nvSpPr>
        <p:spPr>
          <a:xfrm>
            <a:off x="5922444" y="1477489"/>
            <a:ext cx="1864834" cy="204041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chemeClr val="bg1"/>
              </a:solidFill>
              <a:latin typeface="Titillium Web Light"/>
              <a:ea typeface="Titillium Web Light"/>
              <a:cs typeface="Titillium Web Light"/>
              <a:sym typeface="Titillium Web Light"/>
            </a:endParaRPr>
          </a:p>
          <a:p>
            <a:pPr algn="ctr"/>
            <a:r>
              <a:rPr lang="pt-BR" sz="2000" dirty="0">
                <a:solidFill>
                  <a:schemeClr val="bg1"/>
                </a:solidFill>
                <a:latin typeface="Titillium Web Light"/>
                <a:ea typeface="Titillium Web Light"/>
                <a:cs typeface="Titillium Web Light"/>
                <a:sym typeface="Titillium Web Light"/>
              </a:rPr>
              <a:t>Uma nova marginalização: biológica</a:t>
            </a:r>
            <a:endParaRPr lang="en-US" sz="2000" dirty="0">
              <a:solidFill>
                <a:schemeClr val="bg1"/>
              </a:solidFill>
              <a:latin typeface="Titillium Web Light"/>
              <a:ea typeface="Titillium Web Light"/>
              <a:cs typeface="Titillium Web Light"/>
              <a:sym typeface="Titillium Web Light"/>
            </a:endParaRPr>
          </a:p>
        </p:txBody>
      </p:sp>
      <p:cxnSp>
        <p:nvCxnSpPr>
          <p:cNvPr id="10" name="Conector reto 9"/>
          <p:cNvCxnSpPr/>
          <p:nvPr/>
        </p:nvCxnSpPr>
        <p:spPr>
          <a:xfrm>
            <a:off x="246005"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a:off x="2185432"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4124859"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a:off x="6064286"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p:nvPr/>
        </p:nvCxnSpPr>
        <p:spPr>
          <a:xfrm>
            <a:off x="2611408" y="521025"/>
            <a:ext cx="5070505"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2503408"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72184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8" name="CustomShape 2"/>
          <p:cNvSpPr/>
          <p:nvPr/>
        </p:nvSpPr>
        <p:spPr>
          <a:xfrm>
            <a:off x="0" y="4668480"/>
            <a:ext cx="9143640" cy="47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729" name="CustomShape 3"/>
          <p:cNvSpPr/>
          <p:nvPr/>
        </p:nvSpPr>
        <p:spPr>
          <a:xfrm>
            <a:off x="0" y="4730040"/>
            <a:ext cx="9143640" cy="42912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200" b="0" strike="noStrike" spc="-1">
                <a:solidFill>
                  <a:srgbClr val="003B55"/>
                </a:solidFill>
                <a:uFill>
                  <a:solidFill>
                    <a:srgbClr val="FFFFFF"/>
                  </a:solidFill>
                </a:uFill>
                <a:latin typeface="Titillium Web Light"/>
                <a:ea typeface="Titillium Web Light"/>
              </a:rPr>
              <a:t>EMC5003 – Tecnologia e desenvolvimento </a:t>
            </a:r>
            <a:endParaRPr lang="pt-BR" sz="1800" b="0" strike="noStrike" spc="-1">
              <a:solidFill>
                <a:srgbClr val="000000"/>
              </a:solidFill>
              <a:uFill>
                <a:solidFill>
                  <a:srgbClr val="FFFFFF"/>
                </a:solidFill>
              </a:uFill>
              <a:latin typeface="Arial"/>
            </a:endParaRPr>
          </a:p>
        </p:txBody>
      </p:sp>
      <p:sp>
        <p:nvSpPr>
          <p:cNvPr id="3730" name="TextShape 4"/>
          <p:cNvSpPr txBox="1"/>
          <p:nvPr/>
        </p:nvSpPr>
        <p:spPr>
          <a:xfrm>
            <a:off x="91440" y="4720320"/>
            <a:ext cx="548280" cy="393120"/>
          </a:xfrm>
          <a:prstGeom prst="rect">
            <a:avLst/>
          </a:prstGeom>
          <a:noFill/>
          <a:ln>
            <a:noFill/>
          </a:ln>
        </p:spPr>
        <p:txBody>
          <a:bodyPr tIns="91440" bIns="91440" anchor="ctr"/>
          <a:lstStyle/>
          <a:p>
            <a:pPr>
              <a:lnSpc>
                <a:spcPct val="100000"/>
              </a:lnSpc>
            </a:pPr>
            <a:fld id="{7B7C639C-E735-4DC0-888B-D172A969CF5C}" type="slidenum">
              <a:rPr lang="pt-BR" sz="1200" b="0" strike="noStrike" spc="-1">
                <a:solidFill>
                  <a:srgbClr val="0B87A1"/>
                </a:solidFill>
                <a:uFill>
                  <a:solidFill>
                    <a:srgbClr val="FFFFFF"/>
                  </a:solidFill>
                </a:uFill>
                <a:latin typeface="Dosis ExtraLight"/>
                <a:ea typeface="Dosis ExtraLight"/>
              </a:rPr>
              <a:pPr>
                <a:lnSpc>
                  <a:spcPct val="100000"/>
                </a:lnSpc>
              </a:pPr>
              <a:t>40</a:t>
            </a:fld>
            <a:endParaRPr lang="pt-BR" sz="1400" b="0" strike="noStrike" spc="-1">
              <a:solidFill>
                <a:srgbClr val="000000"/>
              </a:solidFill>
              <a:uFill>
                <a:solidFill>
                  <a:srgbClr val="FFFFFF"/>
                </a:solidFill>
              </a:uFill>
              <a:latin typeface="Times New Roman"/>
            </a:endParaRPr>
          </a:p>
        </p:txBody>
      </p:sp>
      <p:sp>
        <p:nvSpPr>
          <p:cNvPr id="3731" name="CustomShape 5"/>
          <p:cNvSpPr/>
          <p:nvPr/>
        </p:nvSpPr>
        <p:spPr>
          <a:xfrm>
            <a:off x="-1584000" y="122400"/>
            <a:ext cx="1165680" cy="88560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sp>
      <p:sp>
        <p:nvSpPr>
          <p:cNvPr id="3732" name="CustomShape 6"/>
          <p:cNvSpPr/>
          <p:nvPr/>
        </p:nvSpPr>
        <p:spPr>
          <a:xfrm>
            <a:off x="-1249920" y="1118160"/>
            <a:ext cx="1165680" cy="885600"/>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p:style>
      </p:sp>
      <p:sp>
        <p:nvSpPr>
          <p:cNvPr id="3733" name="CustomShape 7"/>
          <p:cNvSpPr/>
          <p:nvPr/>
        </p:nvSpPr>
        <p:spPr>
          <a:xfrm>
            <a:off x="-1249920" y="1931760"/>
            <a:ext cx="1165680" cy="8856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sp>
        <p:nvSpPr>
          <p:cNvPr id="3734" name="CustomShape 8"/>
          <p:cNvSpPr/>
          <p:nvPr/>
        </p:nvSpPr>
        <p:spPr>
          <a:xfrm>
            <a:off x="-1249920" y="2738160"/>
            <a:ext cx="1165680" cy="885600"/>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p:style>
      </p:sp>
      <p:sp>
        <p:nvSpPr>
          <p:cNvPr id="3735" name="CustomShape 9"/>
          <p:cNvSpPr/>
          <p:nvPr/>
        </p:nvSpPr>
        <p:spPr>
          <a:xfrm>
            <a:off x="-1249920" y="3631320"/>
            <a:ext cx="1165680" cy="8856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p:style>
      </p:sp>
      <p:sp>
        <p:nvSpPr>
          <p:cNvPr id="3736" name="CustomShape 10"/>
          <p:cNvSpPr/>
          <p:nvPr/>
        </p:nvSpPr>
        <p:spPr>
          <a:xfrm>
            <a:off x="0" y="4687560"/>
            <a:ext cx="9143640" cy="4536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pic>
        <p:nvPicPr>
          <p:cNvPr id="3737" name="Imagem 15"/>
          <p:cNvPicPr/>
          <p:nvPr/>
        </p:nvPicPr>
        <p:blipFill>
          <a:blip r:embed="rId3"/>
          <a:stretch/>
        </p:blipFill>
        <p:spPr>
          <a:xfrm>
            <a:off x="8305560" y="4802400"/>
            <a:ext cx="704520" cy="278280"/>
          </a:xfrm>
          <a:prstGeom prst="rect">
            <a:avLst/>
          </a:prstGeom>
          <a:ln>
            <a:noFill/>
          </a:ln>
        </p:spPr>
      </p:pic>
      <p:pic>
        <p:nvPicPr>
          <p:cNvPr id="3738" name="Imagem 16"/>
          <p:cNvPicPr/>
          <p:nvPr/>
        </p:nvPicPr>
        <p:blipFill>
          <a:blip r:embed="rId4"/>
          <a:stretch/>
        </p:blipFill>
        <p:spPr>
          <a:xfrm>
            <a:off x="804600" y="4802400"/>
            <a:ext cx="1275480" cy="278280"/>
          </a:xfrm>
          <a:prstGeom prst="rect">
            <a:avLst/>
          </a:prstGeom>
          <a:ln>
            <a:noFill/>
          </a:ln>
        </p:spPr>
      </p:pic>
      <p:sp>
        <p:nvSpPr>
          <p:cNvPr id="24" name="Retângulo 23">
            <a:extLst>
              <a:ext uri="{FF2B5EF4-FFF2-40B4-BE49-F238E27FC236}">
                <a16:creationId xmlns:a16="http://schemas.microsoft.com/office/drawing/2014/main" xmlns="" id="{1802E56B-E0DA-43F6-99FF-3EF861492BFD}"/>
              </a:ext>
            </a:extLst>
          </p:cNvPr>
          <p:cNvSpPr/>
          <p:nvPr/>
        </p:nvSpPr>
        <p:spPr>
          <a:xfrm>
            <a:off x="6021027" y="1460887"/>
            <a:ext cx="2851124" cy="584775"/>
          </a:xfrm>
          <a:prstGeom prst="rect">
            <a:avLst/>
          </a:prstGeom>
        </p:spPr>
        <p:txBody>
          <a:bodyPr wrap="square">
            <a:spAutoFit/>
          </a:bodyPr>
          <a:lstStyle/>
          <a:p>
            <a:pPr marL="360" algn="ctr"/>
            <a:r>
              <a:rPr lang="pt-BR" sz="3200" dirty="0">
                <a:solidFill>
                  <a:srgbClr val="003B55"/>
                </a:solidFill>
                <a:latin typeface="Dosis ExtraLight"/>
              </a:rPr>
              <a:t> </a:t>
            </a:r>
          </a:p>
        </p:txBody>
      </p:sp>
      <p:sp>
        <p:nvSpPr>
          <p:cNvPr id="25" name="Retângulo 24">
            <a:extLst>
              <a:ext uri="{FF2B5EF4-FFF2-40B4-BE49-F238E27FC236}">
                <a16:creationId xmlns:a16="http://schemas.microsoft.com/office/drawing/2014/main" xmlns="" id="{E5FAE941-2E77-4EE2-81A0-10C76B06843A}"/>
              </a:ext>
            </a:extLst>
          </p:cNvPr>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ea typeface="Dosis ExtraLight"/>
                <a:cs typeface="Dosis ExtraLight"/>
                <a:sym typeface="Dosis ExtraLight"/>
              </a:rPr>
              <a:t>Uma nova marginalização: biológica</a:t>
            </a:r>
            <a:endParaRPr lang="en-US" sz="2800" dirty="0">
              <a:solidFill>
                <a:srgbClr val="0B87A1"/>
              </a:solidFill>
              <a:latin typeface="Dosis ExtraLight"/>
              <a:ea typeface="Dosis ExtraLight"/>
              <a:cs typeface="Dosis ExtraLight"/>
              <a:sym typeface="Dosis ExtraLight"/>
            </a:endParaRPr>
          </a:p>
        </p:txBody>
      </p:sp>
      <p:cxnSp>
        <p:nvCxnSpPr>
          <p:cNvPr id="26" name="Conector reto 25">
            <a:extLst>
              <a:ext uri="{FF2B5EF4-FFF2-40B4-BE49-F238E27FC236}">
                <a16:creationId xmlns:a16="http://schemas.microsoft.com/office/drawing/2014/main" xmlns="" id="{08369A08-2087-497E-BC52-832621A8D33F}"/>
              </a:ext>
            </a:extLst>
          </p:cNvPr>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27" name="Conector reto 26">
            <a:extLst>
              <a:ext uri="{FF2B5EF4-FFF2-40B4-BE49-F238E27FC236}">
                <a16:creationId xmlns:a16="http://schemas.microsoft.com/office/drawing/2014/main" xmlns="" id="{E8FADFCD-1ADE-4410-8802-41A2B211C9C5}"/>
              </a:ext>
            </a:extLst>
          </p:cNvPr>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28" name="Retângulo 27">
            <a:extLst>
              <a:ext uri="{FF2B5EF4-FFF2-40B4-BE49-F238E27FC236}">
                <a16:creationId xmlns:a16="http://schemas.microsoft.com/office/drawing/2014/main" xmlns="" id="{747204A1-1A3E-485F-A93B-1AFBCF501C08}"/>
              </a:ext>
            </a:extLst>
          </p:cNvPr>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tângulo 28">
            <a:extLst>
              <a:ext uri="{FF2B5EF4-FFF2-40B4-BE49-F238E27FC236}">
                <a16:creationId xmlns:a16="http://schemas.microsoft.com/office/drawing/2014/main" xmlns="" id="{68227027-4EA4-4DDD-9BB1-A1136356D65A}"/>
              </a:ext>
            </a:extLst>
          </p:cNvPr>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tângulo 29">
            <a:extLst>
              <a:ext uri="{FF2B5EF4-FFF2-40B4-BE49-F238E27FC236}">
                <a16:creationId xmlns:a16="http://schemas.microsoft.com/office/drawing/2014/main" xmlns="" id="{C59A3AA6-75F5-4F85-82CC-84FA9C4D74CF}"/>
              </a:ext>
            </a:extLst>
          </p:cNvPr>
          <p:cNvSpPr/>
          <p:nvPr/>
        </p:nvSpPr>
        <p:spPr>
          <a:xfrm>
            <a:off x="5762238" y="1370326"/>
            <a:ext cx="3109913" cy="2554545"/>
          </a:xfrm>
          <a:prstGeom prst="rect">
            <a:avLst/>
          </a:prstGeom>
        </p:spPr>
        <p:txBody>
          <a:bodyPr wrap="square">
            <a:spAutoFit/>
          </a:bodyPr>
          <a:lstStyle/>
          <a:p>
            <a:pPr marL="360" algn="ctr"/>
            <a:r>
              <a:rPr lang="pt-BR" sz="3200" dirty="0">
                <a:solidFill>
                  <a:srgbClr val="003B55"/>
                </a:solidFill>
                <a:latin typeface="Dosis ExtraLight"/>
              </a:rPr>
              <a:t>Será o surgimento de uma </a:t>
            </a:r>
            <a:r>
              <a:rPr lang="pt-BR" sz="3200" dirty="0">
                <a:solidFill>
                  <a:srgbClr val="0B87A1"/>
                </a:solidFill>
                <a:latin typeface="Dosis ExtraLight"/>
              </a:rPr>
              <a:t>nova espécie</a:t>
            </a:r>
            <a:r>
              <a:rPr lang="pt-BR" sz="3200" dirty="0">
                <a:solidFill>
                  <a:srgbClr val="003B55"/>
                </a:solidFill>
                <a:latin typeface="Dosis ExtraLight"/>
              </a:rPr>
              <a:t>?</a:t>
            </a:r>
          </a:p>
          <a:p>
            <a:pPr marL="360" algn="ctr"/>
            <a:r>
              <a:rPr lang="pt-BR" sz="3200" dirty="0">
                <a:solidFill>
                  <a:srgbClr val="FF0000"/>
                </a:solidFill>
                <a:latin typeface="Dosis ExtraLight"/>
              </a:rPr>
              <a:t>E a extinção da anterior?</a:t>
            </a:r>
          </a:p>
        </p:txBody>
      </p:sp>
      <p:pic>
        <p:nvPicPr>
          <p:cNvPr id="3074" name="Picture 2" descr="Resultado de imagem para human evolution cyborg">
            <a:extLst>
              <a:ext uri="{FF2B5EF4-FFF2-40B4-BE49-F238E27FC236}">
                <a16:creationId xmlns:a16="http://schemas.microsoft.com/office/drawing/2014/main" xmlns="" id="{090EB756-CC37-423D-B9B5-1519F6D3C8C7}"/>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74549" y="1325387"/>
            <a:ext cx="5429145" cy="28050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6402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1" end="1"/>
                                            </p:txEl>
                                          </p:spTgt>
                                        </p:tgtEl>
                                        <p:attrNameLst>
                                          <p:attrName>style.visibility</p:attrName>
                                        </p:attrNameLst>
                                      </p:cBhvr>
                                      <p:to>
                                        <p:strVal val="visible"/>
                                      </p:to>
                                    </p:set>
                                    <p:animEffect transition="in" filter="fade">
                                      <p:cBhvr>
                                        <p:cTn id="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8" name="CustomShape 2"/>
          <p:cNvSpPr/>
          <p:nvPr/>
        </p:nvSpPr>
        <p:spPr>
          <a:xfrm>
            <a:off x="0" y="4668480"/>
            <a:ext cx="9143640" cy="47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729" name="CustomShape 3"/>
          <p:cNvSpPr/>
          <p:nvPr/>
        </p:nvSpPr>
        <p:spPr>
          <a:xfrm>
            <a:off x="0" y="4730040"/>
            <a:ext cx="9143640" cy="42912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200" b="0" strike="noStrike" spc="-1">
                <a:solidFill>
                  <a:srgbClr val="003B55"/>
                </a:solidFill>
                <a:uFill>
                  <a:solidFill>
                    <a:srgbClr val="FFFFFF"/>
                  </a:solidFill>
                </a:uFill>
                <a:latin typeface="Titillium Web Light"/>
                <a:ea typeface="Titillium Web Light"/>
              </a:rPr>
              <a:t>EMC5003 – Tecnologia e desenvolvimento </a:t>
            </a:r>
            <a:endParaRPr lang="pt-BR" sz="1800" b="0" strike="noStrike" spc="-1">
              <a:solidFill>
                <a:srgbClr val="000000"/>
              </a:solidFill>
              <a:uFill>
                <a:solidFill>
                  <a:srgbClr val="FFFFFF"/>
                </a:solidFill>
              </a:uFill>
              <a:latin typeface="Arial"/>
            </a:endParaRPr>
          </a:p>
        </p:txBody>
      </p:sp>
      <p:sp>
        <p:nvSpPr>
          <p:cNvPr id="3730" name="TextShape 4"/>
          <p:cNvSpPr txBox="1"/>
          <p:nvPr/>
        </p:nvSpPr>
        <p:spPr>
          <a:xfrm>
            <a:off x="91440" y="4720320"/>
            <a:ext cx="548280" cy="393120"/>
          </a:xfrm>
          <a:prstGeom prst="rect">
            <a:avLst/>
          </a:prstGeom>
          <a:noFill/>
          <a:ln>
            <a:noFill/>
          </a:ln>
        </p:spPr>
        <p:txBody>
          <a:bodyPr tIns="91440" bIns="91440" anchor="ctr"/>
          <a:lstStyle/>
          <a:p>
            <a:pPr>
              <a:lnSpc>
                <a:spcPct val="100000"/>
              </a:lnSpc>
            </a:pPr>
            <a:fld id="{7B7C639C-E735-4DC0-888B-D172A969CF5C}" type="slidenum">
              <a:rPr lang="pt-BR" sz="1200" b="0" strike="noStrike" spc="-1">
                <a:solidFill>
                  <a:srgbClr val="0B87A1"/>
                </a:solidFill>
                <a:uFill>
                  <a:solidFill>
                    <a:srgbClr val="FFFFFF"/>
                  </a:solidFill>
                </a:uFill>
                <a:latin typeface="Dosis ExtraLight"/>
                <a:ea typeface="Dosis ExtraLight"/>
              </a:rPr>
              <a:pPr>
                <a:lnSpc>
                  <a:spcPct val="100000"/>
                </a:lnSpc>
              </a:pPr>
              <a:t>41</a:t>
            </a:fld>
            <a:endParaRPr lang="pt-BR" sz="1400" b="0" strike="noStrike" spc="-1">
              <a:solidFill>
                <a:srgbClr val="000000"/>
              </a:solidFill>
              <a:uFill>
                <a:solidFill>
                  <a:srgbClr val="FFFFFF"/>
                </a:solidFill>
              </a:uFill>
              <a:latin typeface="Times New Roman"/>
            </a:endParaRPr>
          </a:p>
        </p:txBody>
      </p:sp>
      <p:sp>
        <p:nvSpPr>
          <p:cNvPr id="3731" name="CustomShape 5"/>
          <p:cNvSpPr/>
          <p:nvPr/>
        </p:nvSpPr>
        <p:spPr>
          <a:xfrm>
            <a:off x="-1584000" y="122400"/>
            <a:ext cx="1165680" cy="88560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sp>
      <p:sp>
        <p:nvSpPr>
          <p:cNvPr id="3732" name="CustomShape 6"/>
          <p:cNvSpPr/>
          <p:nvPr/>
        </p:nvSpPr>
        <p:spPr>
          <a:xfrm>
            <a:off x="-1249920" y="1118160"/>
            <a:ext cx="1165680" cy="885600"/>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p:style>
      </p:sp>
      <p:sp>
        <p:nvSpPr>
          <p:cNvPr id="3733" name="CustomShape 7"/>
          <p:cNvSpPr/>
          <p:nvPr/>
        </p:nvSpPr>
        <p:spPr>
          <a:xfrm>
            <a:off x="-1249920" y="1931760"/>
            <a:ext cx="1165680" cy="8856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sp>
        <p:nvSpPr>
          <p:cNvPr id="3734" name="CustomShape 8"/>
          <p:cNvSpPr/>
          <p:nvPr/>
        </p:nvSpPr>
        <p:spPr>
          <a:xfrm>
            <a:off x="-1249920" y="2738160"/>
            <a:ext cx="1165680" cy="885600"/>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p:style>
      </p:sp>
      <p:sp>
        <p:nvSpPr>
          <p:cNvPr id="3735" name="CustomShape 9"/>
          <p:cNvSpPr/>
          <p:nvPr/>
        </p:nvSpPr>
        <p:spPr>
          <a:xfrm>
            <a:off x="-1249920" y="3631320"/>
            <a:ext cx="1165680" cy="8856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p:style>
      </p:sp>
      <p:sp>
        <p:nvSpPr>
          <p:cNvPr id="3736" name="CustomShape 10"/>
          <p:cNvSpPr/>
          <p:nvPr/>
        </p:nvSpPr>
        <p:spPr>
          <a:xfrm>
            <a:off x="0" y="4687560"/>
            <a:ext cx="9143640" cy="4536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pic>
        <p:nvPicPr>
          <p:cNvPr id="3737" name="Imagem 15"/>
          <p:cNvPicPr/>
          <p:nvPr/>
        </p:nvPicPr>
        <p:blipFill>
          <a:blip r:embed="rId3"/>
          <a:stretch/>
        </p:blipFill>
        <p:spPr>
          <a:xfrm>
            <a:off x="8305560" y="4802400"/>
            <a:ext cx="704520" cy="278280"/>
          </a:xfrm>
          <a:prstGeom prst="rect">
            <a:avLst/>
          </a:prstGeom>
          <a:ln>
            <a:noFill/>
          </a:ln>
        </p:spPr>
      </p:pic>
      <p:pic>
        <p:nvPicPr>
          <p:cNvPr id="3738" name="Imagem 16"/>
          <p:cNvPicPr/>
          <p:nvPr/>
        </p:nvPicPr>
        <p:blipFill>
          <a:blip r:embed="rId4"/>
          <a:stretch/>
        </p:blipFill>
        <p:spPr>
          <a:xfrm>
            <a:off x="804600" y="4802400"/>
            <a:ext cx="1275480" cy="278280"/>
          </a:xfrm>
          <a:prstGeom prst="rect">
            <a:avLst/>
          </a:prstGeom>
          <a:ln>
            <a:noFill/>
          </a:ln>
        </p:spPr>
      </p:pic>
      <p:sp>
        <p:nvSpPr>
          <p:cNvPr id="24" name="Retângulo 23">
            <a:extLst>
              <a:ext uri="{FF2B5EF4-FFF2-40B4-BE49-F238E27FC236}">
                <a16:creationId xmlns:a16="http://schemas.microsoft.com/office/drawing/2014/main" xmlns="" id="{1802E56B-E0DA-43F6-99FF-3EF861492BFD}"/>
              </a:ext>
            </a:extLst>
          </p:cNvPr>
          <p:cNvSpPr/>
          <p:nvPr/>
        </p:nvSpPr>
        <p:spPr>
          <a:xfrm>
            <a:off x="6021027" y="1460887"/>
            <a:ext cx="2851124" cy="584775"/>
          </a:xfrm>
          <a:prstGeom prst="rect">
            <a:avLst/>
          </a:prstGeom>
        </p:spPr>
        <p:txBody>
          <a:bodyPr wrap="square">
            <a:spAutoFit/>
          </a:bodyPr>
          <a:lstStyle/>
          <a:p>
            <a:pPr marL="360" algn="ctr"/>
            <a:r>
              <a:rPr lang="pt-BR" sz="3200" dirty="0">
                <a:solidFill>
                  <a:srgbClr val="003B55"/>
                </a:solidFill>
                <a:latin typeface="Dosis ExtraLight"/>
              </a:rPr>
              <a:t> </a:t>
            </a:r>
          </a:p>
        </p:txBody>
      </p:sp>
      <p:sp>
        <p:nvSpPr>
          <p:cNvPr id="25" name="Retângulo 24">
            <a:extLst>
              <a:ext uri="{FF2B5EF4-FFF2-40B4-BE49-F238E27FC236}">
                <a16:creationId xmlns:a16="http://schemas.microsoft.com/office/drawing/2014/main" xmlns="" id="{E5FAE941-2E77-4EE2-81A0-10C76B06843A}"/>
              </a:ext>
            </a:extLst>
          </p:cNvPr>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ea typeface="Dosis ExtraLight"/>
                <a:cs typeface="Dosis ExtraLight"/>
                <a:sym typeface="Dosis ExtraLight"/>
              </a:rPr>
              <a:t>Uma nova marginalização: biológica</a:t>
            </a:r>
            <a:endParaRPr lang="en-US" sz="2800" dirty="0">
              <a:solidFill>
                <a:srgbClr val="0B87A1"/>
              </a:solidFill>
              <a:latin typeface="Dosis ExtraLight"/>
              <a:ea typeface="Dosis ExtraLight"/>
              <a:cs typeface="Dosis ExtraLight"/>
              <a:sym typeface="Dosis ExtraLight"/>
            </a:endParaRPr>
          </a:p>
        </p:txBody>
      </p:sp>
      <p:cxnSp>
        <p:nvCxnSpPr>
          <p:cNvPr id="26" name="Conector reto 25">
            <a:extLst>
              <a:ext uri="{FF2B5EF4-FFF2-40B4-BE49-F238E27FC236}">
                <a16:creationId xmlns:a16="http://schemas.microsoft.com/office/drawing/2014/main" xmlns="" id="{08369A08-2087-497E-BC52-832621A8D33F}"/>
              </a:ext>
            </a:extLst>
          </p:cNvPr>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27" name="Conector reto 26">
            <a:extLst>
              <a:ext uri="{FF2B5EF4-FFF2-40B4-BE49-F238E27FC236}">
                <a16:creationId xmlns:a16="http://schemas.microsoft.com/office/drawing/2014/main" xmlns="" id="{E8FADFCD-1ADE-4410-8802-41A2B211C9C5}"/>
              </a:ext>
            </a:extLst>
          </p:cNvPr>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28" name="Retângulo 27">
            <a:extLst>
              <a:ext uri="{FF2B5EF4-FFF2-40B4-BE49-F238E27FC236}">
                <a16:creationId xmlns:a16="http://schemas.microsoft.com/office/drawing/2014/main" xmlns="" id="{747204A1-1A3E-485F-A93B-1AFBCF501C08}"/>
              </a:ext>
            </a:extLst>
          </p:cNvPr>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tângulo 28">
            <a:extLst>
              <a:ext uri="{FF2B5EF4-FFF2-40B4-BE49-F238E27FC236}">
                <a16:creationId xmlns:a16="http://schemas.microsoft.com/office/drawing/2014/main" xmlns="" id="{68227027-4EA4-4DDD-9BB1-A1136356D65A}"/>
              </a:ext>
            </a:extLst>
          </p:cNvPr>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tângulo 29">
            <a:extLst>
              <a:ext uri="{FF2B5EF4-FFF2-40B4-BE49-F238E27FC236}">
                <a16:creationId xmlns:a16="http://schemas.microsoft.com/office/drawing/2014/main" xmlns="" id="{C59A3AA6-75F5-4F85-82CC-84FA9C4D74CF}"/>
              </a:ext>
            </a:extLst>
          </p:cNvPr>
          <p:cNvSpPr/>
          <p:nvPr/>
        </p:nvSpPr>
        <p:spPr>
          <a:xfrm>
            <a:off x="-2362" y="1072269"/>
            <a:ext cx="7684276" cy="2554545"/>
          </a:xfrm>
          <a:prstGeom prst="rect">
            <a:avLst/>
          </a:prstGeom>
        </p:spPr>
        <p:txBody>
          <a:bodyPr wrap="square">
            <a:spAutoFit/>
          </a:bodyPr>
          <a:lstStyle/>
          <a:p>
            <a:pPr marL="360" algn="ctr"/>
            <a:r>
              <a:rPr lang="pt-BR" sz="3200" dirty="0">
                <a:solidFill>
                  <a:srgbClr val="003B55"/>
                </a:solidFill>
                <a:latin typeface="Dosis ExtraLight"/>
              </a:rPr>
              <a:t>E qual é a conclusão final?</a:t>
            </a:r>
          </a:p>
          <a:p>
            <a:pPr marL="360" algn="ctr"/>
            <a:endParaRPr lang="pt-BR" sz="3200" dirty="0">
              <a:solidFill>
                <a:srgbClr val="003B55"/>
              </a:solidFill>
              <a:latin typeface="Dosis ExtraLight"/>
            </a:endParaRPr>
          </a:p>
          <a:p>
            <a:pPr marL="360"/>
            <a:r>
              <a:rPr lang="pt-BR" sz="3200" dirty="0">
                <a:solidFill>
                  <a:srgbClr val="0B87A1"/>
                </a:solidFill>
                <a:latin typeface="Dosis ExtraLight"/>
              </a:rPr>
              <a:t>Cessar todos os investimentos no setor?</a:t>
            </a:r>
          </a:p>
          <a:p>
            <a:pPr marL="360"/>
            <a:endParaRPr lang="pt-BR" sz="3200" dirty="0">
              <a:solidFill>
                <a:srgbClr val="0B87A1"/>
              </a:solidFill>
              <a:latin typeface="Dosis ExtraLight"/>
            </a:endParaRPr>
          </a:p>
          <a:p>
            <a:pPr marL="360"/>
            <a:r>
              <a:rPr lang="pt-BR" sz="3200" dirty="0">
                <a:solidFill>
                  <a:srgbClr val="0B87A1"/>
                </a:solidFill>
                <a:latin typeface="Dosis ExtraLight"/>
              </a:rPr>
              <a:t>Proibição de pesquisas nesse campo?</a:t>
            </a:r>
          </a:p>
        </p:txBody>
      </p:sp>
    </p:spTree>
    <p:extLst>
      <p:ext uri="{BB962C8B-B14F-4D97-AF65-F5344CB8AC3E}">
        <p14:creationId xmlns:p14="http://schemas.microsoft.com/office/powerpoint/2010/main" xmlns="" val="47724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2" end="2"/>
                                            </p:txEl>
                                          </p:spTgt>
                                        </p:tgtEl>
                                        <p:attrNameLst>
                                          <p:attrName>style.visibility</p:attrName>
                                        </p:attrNameLst>
                                      </p:cBhvr>
                                      <p:to>
                                        <p:strVal val="visible"/>
                                      </p:to>
                                    </p:set>
                                    <p:animEffect transition="in" filter="fade">
                                      <p:cBhvr>
                                        <p:cTn id="7" dur="500"/>
                                        <p:tgtEl>
                                          <p:spTgt spid="3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4" end="4"/>
                                            </p:txEl>
                                          </p:spTgt>
                                        </p:tgtEl>
                                        <p:attrNameLst>
                                          <p:attrName>style.visibility</p:attrName>
                                        </p:attrNameLst>
                                      </p:cBhvr>
                                      <p:to>
                                        <p:strVal val="visible"/>
                                      </p:to>
                                    </p:set>
                                    <p:animEffect transition="in" filter="fade">
                                      <p:cBhvr>
                                        <p:cTn id="12"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0" name="CustomShape 2"/>
          <p:cNvSpPr/>
          <p:nvPr/>
        </p:nvSpPr>
        <p:spPr>
          <a:xfrm>
            <a:off x="0" y="4668480"/>
            <a:ext cx="9143640" cy="47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771" name="CustomShape 3"/>
          <p:cNvSpPr/>
          <p:nvPr/>
        </p:nvSpPr>
        <p:spPr>
          <a:xfrm>
            <a:off x="0" y="4730040"/>
            <a:ext cx="9143640" cy="42912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200" b="0" strike="noStrike" spc="-1">
                <a:solidFill>
                  <a:srgbClr val="003B55"/>
                </a:solidFill>
                <a:uFill>
                  <a:solidFill>
                    <a:srgbClr val="FFFFFF"/>
                  </a:solidFill>
                </a:uFill>
                <a:latin typeface="Titillium Web Light"/>
                <a:ea typeface="Titillium Web Light"/>
              </a:rPr>
              <a:t>EMC5003 – Tecnologia e desenvolvimento </a:t>
            </a:r>
            <a:endParaRPr lang="pt-BR" sz="1800" b="0" strike="noStrike" spc="-1">
              <a:solidFill>
                <a:srgbClr val="000000"/>
              </a:solidFill>
              <a:uFill>
                <a:solidFill>
                  <a:srgbClr val="FFFFFF"/>
                </a:solidFill>
              </a:uFill>
              <a:latin typeface="Arial"/>
            </a:endParaRPr>
          </a:p>
        </p:txBody>
      </p:sp>
      <p:sp>
        <p:nvSpPr>
          <p:cNvPr id="3772" name="TextShape 4"/>
          <p:cNvSpPr txBox="1"/>
          <p:nvPr/>
        </p:nvSpPr>
        <p:spPr>
          <a:xfrm>
            <a:off x="91440" y="4720320"/>
            <a:ext cx="548280" cy="393120"/>
          </a:xfrm>
          <a:prstGeom prst="rect">
            <a:avLst/>
          </a:prstGeom>
          <a:noFill/>
          <a:ln>
            <a:noFill/>
          </a:ln>
        </p:spPr>
        <p:txBody>
          <a:bodyPr tIns="91440" bIns="91440" anchor="ctr"/>
          <a:lstStyle/>
          <a:p>
            <a:pPr>
              <a:lnSpc>
                <a:spcPct val="100000"/>
              </a:lnSpc>
            </a:pPr>
            <a:fld id="{D15B0372-2A86-45EE-9620-696DDB5A1A21}" type="slidenum">
              <a:rPr lang="pt-BR" sz="1200" b="0" strike="noStrike" spc="-1">
                <a:solidFill>
                  <a:srgbClr val="0B87A1"/>
                </a:solidFill>
                <a:uFill>
                  <a:solidFill>
                    <a:srgbClr val="FFFFFF"/>
                  </a:solidFill>
                </a:uFill>
                <a:latin typeface="Dosis ExtraLight"/>
                <a:ea typeface="Dosis ExtraLight"/>
              </a:rPr>
              <a:pPr>
                <a:lnSpc>
                  <a:spcPct val="100000"/>
                </a:lnSpc>
              </a:pPr>
              <a:t>42</a:t>
            </a:fld>
            <a:endParaRPr lang="pt-BR" sz="1400" b="0" strike="noStrike" spc="-1">
              <a:solidFill>
                <a:srgbClr val="000000"/>
              </a:solidFill>
              <a:uFill>
                <a:solidFill>
                  <a:srgbClr val="FFFFFF"/>
                </a:solidFill>
              </a:uFill>
              <a:latin typeface="Times New Roman"/>
            </a:endParaRPr>
          </a:p>
        </p:txBody>
      </p:sp>
      <p:sp>
        <p:nvSpPr>
          <p:cNvPr id="3773" name="CustomShape 5"/>
          <p:cNvSpPr/>
          <p:nvPr/>
        </p:nvSpPr>
        <p:spPr>
          <a:xfrm>
            <a:off x="-1249920" y="209880"/>
            <a:ext cx="1165680" cy="88560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sp>
      <p:sp>
        <p:nvSpPr>
          <p:cNvPr id="3774" name="CustomShape 6"/>
          <p:cNvSpPr/>
          <p:nvPr/>
        </p:nvSpPr>
        <p:spPr>
          <a:xfrm>
            <a:off x="-1249920" y="1118160"/>
            <a:ext cx="1165680" cy="885600"/>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p:style>
      </p:sp>
      <p:sp>
        <p:nvSpPr>
          <p:cNvPr id="3775" name="CustomShape 7"/>
          <p:cNvSpPr/>
          <p:nvPr/>
        </p:nvSpPr>
        <p:spPr>
          <a:xfrm>
            <a:off x="-1249920" y="1931760"/>
            <a:ext cx="1165680" cy="8856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sp>
        <p:nvSpPr>
          <p:cNvPr id="3776" name="CustomShape 8"/>
          <p:cNvSpPr/>
          <p:nvPr/>
        </p:nvSpPr>
        <p:spPr>
          <a:xfrm>
            <a:off x="-1249920" y="2738160"/>
            <a:ext cx="1165680" cy="885600"/>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p:style>
      </p:sp>
      <p:sp>
        <p:nvSpPr>
          <p:cNvPr id="3777" name="CustomShape 9"/>
          <p:cNvSpPr/>
          <p:nvPr/>
        </p:nvSpPr>
        <p:spPr>
          <a:xfrm>
            <a:off x="-1249920" y="3631320"/>
            <a:ext cx="1165680" cy="8856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p:style>
      </p:sp>
      <p:sp>
        <p:nvSpPr>
          <p:cNvPr id="3778" name="CustomShape 10"/>
          <p:cNvSpPr/>
          <p:nvPr/>
        </p:nvSpPr>
        <p:spPr>
          <a:xfrm>
            <a:off x="0" y="4687560"/>
            <a:ext cx="9143640" cy="4536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pic>
        <p:nvPicPr>
          <p:cNvPr id="3779" name="Imagem 15"/>
          <p:cNvPicPr/>
          <p:nvPr/>
        </p:nvPicPr>
        <p:blipFill>
          <a:blip r:embed="rId3"/>
          <a:stretch/>
        </p:blipFill>
        <p:spPr>
          <a:xfrm>
            <a:off x="8305560" y="4802400"/>
            <a:ext cx="704520" cy="278280"/>
          </a:xfrm>
          <a:prstGeom prst="rect">
            <a:avLst/>
          </a:prstGeom>
          <a:ln>
            <a:noFill/>
          </a:ln>
        </p:spPr>
      </p:pic>
      <p:pic>
        <p:nvPicPr>
          <p:cNvPr id="3780" name="Imagem 16"/>
          <p:cNvPicPr/>
          <p:nvPr/>
        </p:nvPicPr>
        <p:blipFill>
          <a:blip r:embed="rId4"/>
          <a:stretch/>
        </p:blipFill>
        <p:spPr>
          <a:xfrm>
            <a:off x="804600" y="4802400"/>
            <a:ext cx="1275480" cy="278280"/>
          </a:xfrm>
          <a:prstGeom prst="rect">
            <a:avLst/>
          </a:prstGeom>
          <a:ln>
            <a:noFill/>
          </a:ln>
        </p:spPr>
      </p:pic>
      <p:sp>
        <p:nvSpPr>
          <p:cNvPr id="3785" name="CustomShape 15"/>
          <p:cNvSpPr/>
          <p:nvPr/>
        </p:nvSpPr>
        <p:spPr>
          <a:xfrm>
            <a:off x="561600" y="1560960"/>
            <a:ext cx="7120080" cy="392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5480" algn="just">
              <a:buFont typeface="Arial"/>
              <a:buChar char="•"/>
            </a:pPr>
            <a:r>
              <a:rPr lang="pt-BR" sz="2000" dirty="0">
                <a:solidFill>
                  <a:srgbClr val="003B55"/>
                </a:solidFill>
                <a:latin typeface="Dosis ExtraLight"/>
              </a:rPr>
              <a:t>Criação de Comitês de Ética responsáveis por avaliar as propostas de pesquisa na área</a:t>
            </a:r>
          </a:p>
          <a:p>
            <a:pPr marL="360" algn="just"/>
            <a:endParaRPr lang="pt-BR" sz="2000" dirty="0">
              <a:solidFill>
                <a:srgbClr val="003B55"/>
              </a:solidFill>
              <a:latin typeface="Dosis ExtraLight"/>
            </a:endParaRPr>
          </a:p>
          <a:p>
            <a:pPr marL="285840" lvl="1" indent="-285480" algn="just">
              <a:buFont typeface="Arial"/>
              <a:buChar char="•"/>
            </a:pPr>
            <a:r>
              <a:rPr lang="pt-BR" sz="2000" dirty="0">
                <a:solidFill>
                  <a:srgbClr val="003B55"/>
                </a:solidFill>
                <a:latin typeface="Dosis ExtraLight"/>
              </a:rPr>
              <a:t>Foco de investimento no barateamento dessas tecnologias;</a:t>
            </a:r>
          </a:p>
          <a:p>
            <a:pPr marL="285840" lvl="1" indent="-285480" algn="just">
              <a:buFont typeface="Arial"/>
              <a:buChar char="•"/>
            </a:pPr>
            <a:endParaRPr lang="pt-BR" sz="2000" dirty="0">
              <a:solidFill>
                <a:srgbClr val="003B55"/>
              </a:solidFill>
              <a:latin typeface="Dosis ExtraLight"/>
            </a:endParaRPr>
          </a:p>
          <a:p>
            <a:pPr marL="285840" indent="-285480" algn="just">
              <a:buFont typeface="Arial"/>
              <a:buChar char="•"/>
            </a:pPr>
            <a:r>
              <a:rPr lang="pt-BR" sz="2000" dirty="0">
                <a:solidFill>
                  <a:srgbClr val="003B55"/>
                </a:solidFill>
                <a:latin typeface="Dosis ExtraLight"/>
              </a:rPr>
              <a:t>Conscientização global dos possíveis danos colaterais desse tipo de pesquisa;</a:t>
            </a:r>
          </a:p>
          <a:p>
            <a:pPr marL="285840" indent="-285480" algn="just">
              <a:buFont typeface="Arial"/>
              <a:buChar char="•"/>
            </a:pPr>
            <a:endParaRPr lang="pt-BR" sz="2000" dirty="0">
              <a:solidFill>
                <a:srgbClr val="003B55"/>
              </a:solidFill>
              <a:latin typeface="Dosis ExtraLight"/>
            </a:endParaRPr>
          </a:p>
          <a:p>
            <a:pPr marL="285840" indent="-285480" algn="just">
              <a:buFont typeface="Arial"/>
              <a:buChar char="•"/>
            </a:pPr>
            <a:r>
              <a:rPr lang="pt-BR" sz="2000" dirty="0">
                <a:solidFill>
                  <a:srgbClr val="003B55"/>
                </a:solidFill>
                <a:latin typeface="Dosis ExtraLight"/>
              </a:rPr>
              <a:t>Amadurecimento da sociedade em relação aos limites da evolução humana como espécie</a:t>
            </a:r>
            <a:r>
              <a:rPr lang="pt-BR" dirty="0">
                <a:solidFill>
                  <a:srgbClr val="003B55"/>
                </a:solidFill>
                <a:latin typeface="Dosis ExtraLight"/>
              </a:rPr>
              <a:t>;</a:t>
            </a:r>
          </a:p>
          <a:p>
            <a:pPr>
              <a:lnSpc>
                <a:spcPct val="100000"/>
              </a:lnSpc>
            </a:pPr>
            <a:endParaRPr lang="pt-BR" sz="1800" b="0" strike="noStrike" spc="-1" dirty="0">
              <a:solidFill>
                <a:srgbClr val="000000"/>
              </a:solidFill>
              <a:uFill>
                <a:solidFill>
                  <a:srgbClr val="FFFFFF"/>
                </a:solidFill>
              </a:uFill>
              <a:latin typeface="Arial"/>
            </a:endParaRPr>
          </a:p>
        </p:txBody>
      </p:sp>
      <p:sp>
        <p:nvSpPr>
          <p:cNvPr id="20" name="Retângulo 19">
            <a:extLst>
              <a:ext uri="{FF2B5EF4-FFF2-40B4-BE49-F238E27FC236}">
                <a16:creationId xmlns:a16="http://schemas.microsoft.com/office/drawing/2014/main" xmlns="" id="{2540895B-7EE3-40CA-88E4-AD78307140FD}"/>
              </a:ext>
            </a:extLst>
          </p:cNvPr>
          <p:cNvSpPr/>
          <p:nvPr/>
        </p:nvSpPr>
        <p:spPr>
          <a:xfrm>
            <a:off x="561974" y="1006392"/>
            <a:ext cx="2292437" cy="400110"/>
          </a:xfrm>
          <a:prstGeom prst="rect">
            <a:avLst/>
          </a:prstGeom>
          <a:solidFill>
            <a:srgbClr val="80BFB7"/>
          </a:solidFill>
        </p:spPr>
        <p:txBody>
          <a:bodyPr wrap="square">
            <a:spAutoFit/>
          </a:bodyPr>
          <a:lstStyle/>
          <a:p>
            <a:pPr algn="ctr"/>
            <a:r>
              <a:rPr lang="pt-BR" sz="2000" dirty="0">
                <a:solidFill>
                  <a:srgbClr val="003B55"/>
                </a:solidFill>
                <a:latin typeface="Dosis ExtraLight"/>
                <a:ea typeface="Dosis ExtraLight"/>
                <a:cs typeface="Dosis ExtraLight"/>
                <a:sym typeface="Dosis ExtraLight"/>
              </a:rPr>
              <a:t>Proposta de solução</a:t>
            </a:r>
            <a:endParaRPr lang="en-US" sz="2000" dirty="0">
              <a:solidFill>
                <a:srgbClr val="003B55"/>
              </a:solidFill>
              <a:latin typeface="Dosis ExtraLight"/>
              <a:ea typeface="Dosis ExtraLight"/>
              <a:cs typeface="Dosis ExtraLight"/>
              <a:sym typeface="Dosis ExtraLight"/>
            </a:endParaRPr>
          </a:p>
        </p:txBody>
      </p:sp>
      <p:sp>
        <p:nvSpPr>
          <p:cNvPr id="21" name="Retângulo 20">
            <a:extLst>
              <a:ext uri="{FF2B5EF4-FFF2-40B4-BE49-F238E27FC236}">
                <a16:creationId xmlns:a16="http://schemas.microsoft.com/office/drawing/2014/main" xmlns="" id="{89291AAE-BCF3-4D1B-B466-4B7BAF5DA829}"/>
              </a:ext>
            </a:extLst>
          </p:cNvPr>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ea typeface="Dosis ExtraLight"/>
                <a:cs typeface="Dosis ExtraLight"/>
                <a:sym typeface="Dosis ExtraLight"/>
              </a:rPr>
              <a:t>Uma nova marginalização: biológica</a:t>
            </a:r>
            <a:endParaRPr lang="en-US" sz="2800" dirty="0">
              <a:solidFill>
                <a:srgbClr val="0B87A1"/>
              </a:solidFill>
              <a:latin typeface="Dosis ExtraLight"/>
              <a:ea typeface="Dosis ExtraLight"/>
              <a:cs typeface="Dosis ExtraLight"/>
              <a:sym typeface="Dosis ExtraLight"/>
            </a:endParaRPr>
          </a:p>
        </p:txBody>
      </p:sp>
      <p:cxnSp>
        <p:nvCxnSpPr>
          <p:cNvPr id="22" name="Conector reto 21">
            <a:extLst>
              <a:ext uri="{FF2B5EF4-FFF2-40B4-BE49-F238E27FC236}">
                <a16:creationId xmlns:a16="http://schemas.microsoft.com/office/drawing/2014/main" xmlns="" id="{8B617829-F310-424C-88DE-4F8F5D842343}"/>
              </a:ext>
            </a:extLst>
          </p:cNvPr>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23" name="Conector reto 22">
            <a:extLst>
              <a:ext uri="{FF2B5EF4-FFF2-40B4-BE49-F238E27FC236}">
                <a16:creationId xmlns:a16="http://schemas.microsoft.com/office/drawing/2014/main" xmlns="" id="{2D7E6DA2-7AF2-498B-A339-88936CC1F506}"/>
              </a:ext>
            </a:extLst>
          </p:cNvPr>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24" name="Retângulo 23">
            <a:extLst>
              <a:ext uri="{FF2B5EF4-FFF2-40B4-BE49-F238E27FC236}">
                <a16:creationId xmlns:a16="http://schemas.microsoft.com/office/drawing/2014/main" xmlns="" id="{1C375138-1FF9-4E7E-8C2B-B76E46B81D4A}"/>
              </a:ext>
            </a:extLst>
          </p:cNvPr>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ângulo 24">
            <a:extLst>
              <a:ext uri="{FF2B5EF4-FFF2-40B4-BE49-F238E27FC236}">
                <a16:creationId xmlns:a16="http://schemas.microsoft.com/office/drawing/2014/main" xmlns="" id="{A509047B-586B-4436-81B4-CF00B33B7CA9}"/>
              </a:ext>
            </a:extLst>
          </p:cNvPr>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3430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5">
                                            <p:txEl>
                                              <p:pRg st="0" end="0"/>
                                            </p:txEl>
                                          </p:spTgt>
                                        </p:tgtEl>
                                        <p:attrNameLst>
                                          <p:attrName>style.visibility</p:attrName>
                                        </p:attrNameLst>
                                      </p:cBhvr>
                                      <p:to>
                                        <p:strVal val="visible"/>
                                      </p:to>
                                    </p:set>
                                    <p:animEffect transition="in" filter="fade">
                                      <p:cBhvr>
                                        <p:cTn id="7" dur="500"/>
                                        <p:tgtEl>
                                          <p:spTgt spid="37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5">
                                            <p:txEl>
                                              <p:pRg st="2" end="2"/>
                                            </p:txEl>
                                          </p:spTgt>
                                        </p:tgtEl>
                                        <p:attrNameLst>
                                          <p:attrName>style.visibility</p:attrName>
                                        </p:attrNameLst>
                                      </p:cBhvr>
                                      <p:to>
                                        <p:strVal val="visible"/>
                                      </p:to>
                                    </p:set>
                                    <p:animEffect transition="in" filter="fade">
                                      <p:cBhvr>
                                        <p:cTn id="12" dur="500"/>
                                        <p:tgtEl>
                                          <p:spTgt spid="37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5">
                                            <p:txEl>
                                              <p:pRg st="4" end="4"/>
                                            </p:txEl>
                                          </p:spTgt>
                                        </p:tgtEl>
                                        <p:attrNameLst>
                                          <p:attrName>style.visibility</p:attrName>
                                        </p:attrNameLst>
                                      </p:cBhvr>
                                      <p:to>
                                        <p:strVal val="visible"/>
                                      </p:to>
                                    </p:set>
                                    <p:animEffect transition="in" filter="fade">
                                      <p:cBhvr>
                                        <p:cTn id="17" dur="500"/>
                                        <p:tgtEl>
                                          <p:spTgt spid="378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85">
                                            <p:txEl>
                                              <p:pRg st="6" end="6"/>
                                            </p:txEl>
                                          </p:spTgt>
                                        </p:tgtEl>
                                        <p:attrNameLst>
                                          <p:attrName>style.visibility</p:attrName>
                                        </p:attrNameLst>
                                      </p:cBhvr>
                                      <p:to>
                                        <p:strVal val="visible"/>
                                      </p:to>
                                    </p:set>
                                    <p:animEffect transition="in" filter="fade">
                                      <p:cBhvr>
                                        <p:cTn id="22" dur="500"/>
                                        <p:tgtEl>
                                          <p:spTgt spid="37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35"/>
        <p:cNvGrpSpPr/>
        <p:nvPr/>
      </p:nvGrpSpPr>
      <p:grpSpPr>
        <a:xfrm>
          <a:off x="0" y="0"/>
          <a:ext cx="0" cy="0"/>
          <a:chOff x="0" y="0"/>
          <a:chExt cx="0" cy="0"/>
        </a:xfrm>
      </p:grpSpPr>
      <p:pic>
        <p:nvPicPr>
          <p:cNvPr id="10" name="Picture 2" descr="Resultado de imagem para transumanismo">
            <a:extLst>
              <a:ext uri="{FF2B5EF4-FFF2-40B4-BE49-F238E27FC236}">
                <a16:creationId xmlns:a16="http://schemas.microsoft.com/office/drawing/2014/main" xmlns="" id="{DD1235D8-BF8C-4490-910B-7433C33F4DC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46117" y="1637731"/>
            <a:ext cx="6297883" cy="350576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Google Shape;3864;p17">
            <a:extLst>
              <a:ext uri="{FF2B5EF4-FFF2-40B4-BE49-F238E27FC236}">
                <a16:creationId xmlns:a16="http://schemas.microsoft.com/office/drawing/2014/main" xmlns="" id="{F961234E-293C-4A7C-8F7D-C8D687295748}"/>
              </a:ext>
            </a:extLst>
          </p:cNvPr>
          <p:cNvSpPr txBox="1">
            <a:spLocks/>
          </p:cNvSpPr>
          <p:nvPr/>
        </p:nvSpPr>
        <p:spPr>
          <a:xfrm>
            <a:off x="625432" y="0"/>
            <a:ext cx="5468044" cy="3692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sz="3200" i="1" spc="-1" dirty="0">
                <a:solidFill>
                  <a:srgbClr val="FFFFFF"/>
                </a:solidFill>
                <a:uFill>
                  <a:solidFill>
                    <a:srgbClr val="FFFFFF"/>
                  </a:solidFill>
                </a:uFill>
                <a:latin typeface="Titillium Web Light"/>
                <a:sym typeface="Titillium Web Light"/>
              </a:rPr>
              <a:t>O espírito humano deve prevalecer sobre a tecnologia</a:t>
            </a:r>
          </a:p>
          <a:p>
            <a:r>
              <a:rPr lang="pt-BR" sz="3200" i="1" spc="-1" dirty="0">
                <a:solidFill>
                  <a:srgbClr val="FFFFFF"/>
                </a:solidFill>
                <a:uFill>
                  <a:solidFill>
                    <a:srgbClr val="FFFFFF"/>
                  </a:solidFill>
                </a:uFill>
                <a:latin typeface="Titillium Web Light"/>
                <a:sym typeface="Titillium Web Light"/>
              </a:rPr>
              <a:t>- Albert Einstein</a:t>
            </a:r>
          </a:p>
        </p:txBody>
      </p:sp>
      <p:pic>
        <p:nvPicPr>
          <p:cNvPr id="6146" name="Picture 2" descr="Resultado de imagem para quote sign">
            <a:extLst>
              <a:ext uri="{FF2B5EF4-FFF2-40B4-BE49-F238E27FC236}">
                <a16:creationId xmlns:a16="http://schemas.microsoft.com/office/drawing/2014/main" xmlns="" id="{CE1A53EE-A0E9-42D4-A139-9A6DDE84F311}"/>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5132" b="90000" l="10000" r="90000">
                        <a14:foregroundMark x1="37333" y1="5132" x2="25667" y2="20263"/>
                        <a14:foregroundMark x1="25667" y1="20263" x2="25444" y2="30395"/>
                        <a14:foregroundMark x1="25444" y1="30395" x2="30111" y2="38947"/>
                        <a14:foregroundMark x1="30111" y1="38947" x2="37889" y2="33026"/>
                        <a14:foregroundMark x1="37889" y1="33026" x2="38111" y2="31579"/>
                        <a14:foregroundMark x1="61444" y1="5658" x2="50000" y2="23816"/>
                        <a14:foregroundMark x1="50000" y1="23816" x2="49778" y2="36316"/>
                        <a14:foregroundMark x1="49778" y1="36316" x2="55778" y2="43158"/>
                        <a14:foregroundMark x1="55778" y1="43158" x2="63444" y2="36842"/>
                        <a14:foregroundMark x1="63444" y1="36842" x2="58111" y2="325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8920" y="59066"/>
            <a:ext cx="984049" cy="8309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67568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0" name="CustomShape 2"/>
          <p:cNvSpPr/>
          <p:nvPr/>
        </p:nvSpPr>
        <p:spPr>
          <a:xfrm>
            <a:off x="0" y="4668480"/>
            <a:ext cx="9143640" cy="47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771" name="CustomShape 3"/>
          <p:cNvSpPr/>
          <p:nvPr/>
        </p:nvSpPr>
        <p:spPr>
          <a:xfrm>
            <a:off x="0" y="4730040"/>
            <a:ext cx="9143640" cy="42912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200" b="0" strike="noStrike" spc="-1">
                <a:solidFill>
                  <a:srgbClr val="003B55"/>
                </a:solidFill>
                <a:uFill>
                  <a:solidFill>
                    <a:srgbClr val="FFFFFF"/>
                  </a:solidFill>
                </a:uFill>
                <a:latin typeface="Titillium Web Light"/>
                <a:ea typeface="Titillium Web Light"/>
              </a:rPr>
              <a:t>EMC5003 – Tecnologia e desenvolvimento </a:t>
            </a:r>
            <a:endParaRPr lang="pt-BR" sz="1800" b="0" strike="noStrike" spc="-1">
              <a:solidFill>
                <a:srgbClr val="000000"/>
              </a:solidFill>
              <a:uFill>
                <a:solidFill>
                  <a:srgbClr val="FFFFFF"/>
                </a:solidFill>
              </a:uFill>
              <a:latin typeface="Arial"/>
            </a:endParaRPr>
          </a:p>
        </p:txBody>
      </p:sp>
      <p:sp>
        <p:nvSpPr>
          <p:cNvPr id="3772" name="TextShape 4"/>
          <p:cNvSpPr txBox="1"/>
          <p:nvPr/>
        </p:nvSpPr>
        <p:spPr>
          <a:xfrm>
            <a:off x="91440" y="4720320"/>
            <a:ext cx="548280" cy="393120"/>
          </a:xfrm>
          <a:prstGeom prst="rect">
            <a:avLst/>
          </a:prstGeom>
          <a:noFill/>
          <a:ln>
            <a:noFill/>
          </a:ln>
        </p:spPr>
        <p:txBody>
          <a:bodyPr tIns="91440" bIns="91440" anchor="ctr"/>
          <a:lstStyle/>
          <a:p>
            <a:pPr>
              <a:lnSpc>
                <a:spcPct val="100000"/>
              </a:lnSpc>
            </a:pPr>
            <a:fld id="{D15B0372-2A86-45EE-9620-696DDB5A1A21}" type="slidenum">
              <a:rPr lang="pt-BR" sz="1200" b="0" strike="noStrike" spc="-1">
                <a:solidFill>
                  <a:srgbClr val="0B87A1"/>
                </a:solidFill>
                <a:uFill>
                  <a:solidFill>
                    <a:srgbClr val="FFFFFF"/>
                  </a:solidFill>
                </a:uFill>
                <a:latin typeface="Dosis ExtraLight"/>
                <a:ea typeface="Dosis ExtraLight"/>
              </a:rPr>
              <a:pPr>
                <a:lnSpc>
                  <a:spcPct val="100000"/>
                </a:lnSpc>
              </a:pPr>
              <a:t>44</a:t>
            </a:fld>
            <a:endParaRPr lang="pt-BR" sz="1400" b="0" strike="noStrike" spc="-1">
              <a:solidFill>
                <a:srgbClr val="000000"/>
              </a:solidFill>
              <a:uFill>
                <a:solidFill>
                  <a:srgbClr val="FFFFFF"/>
                </a:solidFill>
              </a:uFill>
              <a:latin typeface="Times New Roman"/>
            </a:endParaRPr>
          </a:p>
        </p:txBody>
      </p:sp>
      <p:sp>
        <p:nvSpPr>
          <p:cNvPr id="3773" name="CustomShape 5"/>
          <p:cNvSpPr/>
          <p:nvPr/>
        </p:nvSpPr>
        <p:spPr>
          <a:xfrm>
            <a:off x="-1249920" y="209880"/>
            <a:ext cx="1165680" cy="88560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sp>
      <p:sp>
        <p:nvSpPr>
          <p:cNvPr id="3774" name="CustomShape 6"/>
          <p:cNvSpPr/>
          <p:nvPr/>
        </p:nvSpPr>
        <p:spPr>
          <a:xfrm>
            <a:off x="-1249920" y="1118160"/>
            <a:ext cx="1165680" cy="885600"/>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p:style>
      </p:sp>
      <p:sp>
        <p:nvSpPr>
          <p:cNvPr id="3775" name="CustomShape 7"/>
          <p:cNvSpPr/>
          <p:nvPr/>
        </p:nvSpPr>
        <p:spPr>
          <a:xfrm>
            <a:off x="-1249920" y="1931760"/>
            <a:ext cx="1165680" cy="8856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sp>
        <p:nvSpPr>
          <p:cNvPr id="3776" name="CustomShape 8"/>
          <p:cNvSpPr/>
          <p:nvPr/>
        </p:nvSpPr>
        <p:spPr>
          <a:xfrm>
            <a:off x="-1249920" y="2738160"/>
            <a:ext cx="1165680" cy="885600"/>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p:style>
      </p:sp>
      <p:sp>
        <p:nvSpPr>
          <p:cNvPr id="3777" name="CustomShape 9"/>
          <p:cNvSpPr/>
          <p:nvPr/>
        </p:nvSpPr>
        <p:spPr>
          <a:xfrm>
            <a:off x="-1249920" y="3631320"/>
            <a:ext cx="1165680" cy="8856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p:style>
      </p:sp>
      <p:sp>
        <p:nvSpPr>
          <p:cNvPr id="3778" name="CustomShape 10"/>
          <p:cNvSpPr/>
          <p:nvPr/>
        </p:nvSpPr>
        <p:spPr>
          <a:xfrm>
            <a:off x="0" y="4687560"/>
            <a:ext cx="9143640" cy="4536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pic>
        <p:nvPicPr>
          <p:cNvPr id="3779" name="Imagem 15"/>
          <p:cNvPicPr/>
          <p:nvPr/>
        </p:nvPicPr>
        <p:blipFill>
          <a:blip r:embed="rId3"/>
          <a:stretch/>
        </p:blipFill>
        <p:spPr>
          <a:xfrm>
            <a:off x="8305560" y="4802400"/>
            <a:ext cx="704520" cy="278280"/>
          </a:xfrm>
          <a:prstGeom prst="rect">
            <a:avLst/>
          </a:prstGeom>
          <a:ln>
            <a:noFill/>
          </a:ln>
        </p:spPr>
      </p:pic>
      <p:pic>
        <p:nvPicPr>
          <p:cNvPr id="3780" name="Imagem 16"/>
          <p:cNvPicPr/>
          <p:nvPr/>
        </p:nvPicPr>
        <p:blipFill>
          <a:blip r:embed="rId4"/>
          <a:stretch/>
        </p:blipFill>
        <p:spPr>
          <a:xfrm>
            <a:off x="804600" y="4802400"/>
            <a:ext cx="1275480" cy="278280"/>
          </a:xfrm>
          <a:prstGeom prst="rect">
            <a:avLst/>
          </a:prstGeom>
          <a:ln>
            <a:noFill/>
          </a:ln>
        </p:spPr>
      </p:pic>
      <p:sp>
        <p:nvSpPr>
          <p:cNvPr id="3785" name="CustomShape 15"/>
          <p:cNvSpPr/>
          <p:nvPr/>
        </p:nvSpPr>
        <p:spPr>
          <a:xfrm>
            <a:off x="91440" y="1057127"/>
            <a:ext cx="8654274" cy="345979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pt-BR" sz="1600" b="0" strike="noStrike" spc="-1" dirty="0">
                <a:solidFill>
                  <a:schemeClr val="tx1"/>
                </a:solidFill>
                <a:uFill>
                  <a:solidFill>
                    <a:srgbClr val="FFFFFF"/>
                  </a:solidFill>
                </a:uFill>
                <a:latin typeface="Dosis ExtraLight" charset="0"/>
              </a:rPr>
              <a:t>[1] </a:t>
            </a:r>
            <a:r>
              <a:rPr lang="pt-BR" sz="1600" dirty="0">
                <a:solidFill>
                  <a:schemeClr val="tx1"/>
                </a:solidFill>
                <a:latin typeface="Dosis ExtraLight" charset="0"/>
              </a:rPr>
              <a:t>https://bpr.berkeley.edu/2017/01/23/tried-and-true-obamacare-and-the-nationalization-of-american-policy/</a:t>
            </a:r>
          </a:p>
          <a:p>
            <a:r>
              <a:rPr lang="pt-BR" sz="1600" b="0" strike="noStrike" spc="-1" dirty="0">
                <a:solidFill>
                  <a:schemeClr val="tx1"/>
                </a:solidFill>
                <a:uFill>
                  <a:solidFill>
                    <a:srgbClr val="FFFFFF"/>
                  </a:solidFill>
                </a:uFill>
                <a:latin typeface="Dosis ExtraLight" charset="0"/>
              </a:rPr>
              <a:t>[2] </a:t>
            </a:r>
            <a:r>
              <a:rPr lang="pt-BR" sz="1600" dirty="0">
                <a:solidFill>
                  <a:schemeClr val="tx1"/>
                </a:solidFill>
                <a:latin typeface="Dosis ExtraLight" charset="0"/>
              </a:rPr>
              <a:t>https://www.quora.com/What-countries-have-lead-the-world-in-medical-research-and-innovation-during-the-time-period-between-1995-and-2014</a:t>
            </a:r>
          </a:p>
          <a:p>
            <a:r>
              <a:rPr lang="pt-BR" sz="1600" b="0" strike="noStrike" spc="-1" dirty="0">
                <a:solidFill>
                  <a:schemeClr val="tx1"/>
                </a:solidFill>
                <a:uFill>
                  <a:solidFill>
                    <a:srgbClr val="FFFFFF"/>
                  </a:solidFill>
                </a:uFill>
                <a:latin typeface="Dosis ExtraLight" charset="0"/>
              </a:rPr>
              <a:t>[3] </a:t>
            </a:r>
            <a:r>
              <a:rPr lang="pt-BR" sz="1600" dirty="0">
                <a:solidFill>
                  <a:schemeClr val="tx1"/>
                </a:solidFill>
                <a:latin typeface="Dosis ExtraLight" charset="0"/>
              </a:rPr>
              <a:t>https://www.scimagojr.com/countryrank.php</a:t>
            </a:r>
          </a:p>
          <a:p>
            <a:r>
              <a:rPr lang="pt-BR" sz="1600" b="0" strike="noStrike" spc="-1" dirty="0">
                <a:solidFill>
                  <a:schemeClr val="tx1"/>
                </a:solidFill>
                <a:uFill>
                  <a:solidFill>
                    <a:srgbClr val="FFFFFF"/>
                  </a:solidFill>
                </a:uFill>
                <a:latin typeface="Dosis ExtraLight" charset="0"/>
              </a:rPr>
              <a:t>[4] </a:t>
            </a:r>
            <a:r>
              <a:rPr lang="pt-BR" sz="1600" dirty="0">
                <a:solidFill>
                  <a:schemeClr val="tx1"/>
                </a:solidFill>
                <a:latin typeface="Dosis ExtraLight" charset="0"/>
              </a:rPr>
              <a:t>https://medium.com/timeline-of-technology/calculating-human-progress-c400da57aa13</a:t>
            </a:r>
          </a:p>
          <a:p>
            <a:r>
              <a:rPr lang="pt-BR" sz="1600" b="0" strike="noStrike" spc="-1" dirty="0">
                <a:solidFill>
                  <a:schemeClr val="tx1"/>
                </a:solidFill>
                <a:uFill>
                  <a:solidFill>
                    <a:srgbClr val="FFFFFF"/>
                  </a:solidFill>
                </a:uFill>
                <a:latin typeface="Dosis ExtraLight" charset="0"/>
              </a:rPr>
              <a:t>[5] </a:t>
            </a:r>
            <a:r>
              <a:rPr lang="pt-BR" sz="1600" dirty="0">
                <a:solidFill>
                  <a:schemeClr val="tx1"/>
                </a:solidFill>
                <a:latin typeface="Dosis ExtraLight" charset="0"/>
              </a:rPr>
              <a:t>https://www.who.int/news-room/detail/13-12-2017-world-bank-and-who-half-the-world-lacks-access-to-essential-health-services-100-million-still-pushed-into-extreme-poverty-because-of-health-expenses</a:t>
            </a:r>
          </a:p>
          <a:p>
            <a:r>
              <a:rPr lang="pt-BR" sz="1600" spc="-1" dirty="0">
                <a:solidFill>
                  <a:schemeClr val="tx1"/>
                </a:solidFill>
                <a:uFill>
                  <a:solidFill>
                    <a:srgbClr val="FFFFFF"/>
                  </a:solidFill>
                </a:uFill>
                <a:latin typeface="Dosis ExtraLight" charset="0"/>
              </a:rPr>
              <a:t>[6] https://pt.wikipedia.org/wiki/Marginaliza%C3%A7%C3%A3o</a:t>
            </a:r>
          </a:p>
          <a:p>
            <a:r>
              <a:rPr lang="pt-BR" sz="1600" spc="-1" dirty="0">
                <a:solidFill>
                  <a:schemeClr val="tx1"/>
                </a:solidFill>
                <a:uFill>
                  <a:solidFill>
                    <a:srgbClr val="FFFFFF"/>
                  </a:solidFill>
                </a:uFill>
                <a:latin typeface="Dosis ExtraLight" charset="0"/>
              </a:rPr>
              <a:t>[7] https://www.theguardian.com/technology/2017/may/08/virtual-reality-religion-robots-sapiens-book</a:t>
            </a:r>
          </a:p>
          <a:p>
            <a:r>
              <a:rPr lang="pt-BR" sz="1600" spc="-1" dirty="0">
                <a:solidFill>
                  <a:schemeClr val="tx1"/>
                </a:solidFill>
                <a:uFill>
                  <a:solidFill>
                    <a:srgbClr val="FFFFFF"/>
                  </a:solidFill>
                </a:uFill>
                <a:latin typeface="Dosis ExtraLight" charset="0"/>
              </a:rPr>
              <a:t>[8] https://www.infoescola.com/sociologia/marginalizacao/</a:t>
            </a:r>
          </a:p>
          <a:p>
            <a:r>
              <a:rPr lang="pt-BR" sz="1600" spc="-1" dirty="0">
                <a:solidFill>
                  <a:schemeClr val="tx1"/>
                </a:solidFill>
                <a:uFill>
                  <a:solidFill>
                    <a:srgbClr val="FFFFFF"/>
                  </a:solidFill>
                </a:uFill>
                <a:latin typeface="Dosis ExtraLight" charset="0"/>
              </a:rPr>
              <a:t>[9] https://www.todamateria.com.br/o-que-e-marginalizacao/</a:t>
            </a:r>
          </a:p>
          <a:p>
            <a:r>
              <a:rPr lang="pt-BR" sz="1600" spc="-1" dirty="0">
                <a:solidFill>
                  <a:schemeClr val="tx1"/>
                </a:solidFill>
                <a:uFill>
                  <a:solidFill>
                    <a:srgbClr val="FFFFFF"/>
                  </a:solidFill>
                </a:uFill>
                <a:latin typeface="Dosis ExtraLight" charset="0"/>
              </a:rPr>
              <a:t>[10] https://www.slideshare.net/gideonite/marginalization-and-economic-developmentthe-role-of-human-right</a:t>
            </a:r>
          </a:p>
          <a:p>
            <a:endParaRPr lang="pt-BR" sz="1600" b="0" strike="noStrike" spc="-1" dirty="0">
              <a:solidFill>
                <a:schemeClr val="tx1"/>
              </a:solidFill>
              <a:uFill>
                <a:solidFill>
                  <a:srgbClr val="FFFFFF"/>
                </a:solidFill>
              </a:uFill>
              <a:latin typeface="Dosis ExtraLight" charset="0"/>
            </a:endParaRPr>
          </a:p>
        </p:txBody>
      </p:sp>
      <p:sp>
        <p:nvSpPr>
          <p:cNvPr id="21" name="Retângulo 20">
            <a:extLst>
              <a:ext uri="{FF2B5EF4-FFF2-40B4-BE49-F238E27FC236}">
                <a16:creationId xmlns:a16="http://schemas.microsoft.com/office/drawing/2014/main" xmlns="" id="{89291AAE-BCF3-4D1B-B466-4B7BAF5DA829}"/>
              </a:ext>
            </a:extLst>
          </p:cNvPr>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ea typeface="Dosis ExtraLight"/>
                <a:cs typeface="Dosis ExtraLight"/>
                <a:sym typeface="Dosis ExtraLight"/>
              </a:rPr>
              <a:t>Referências bibliográficas</a:t>
            </a:r>
            <a:endParaRPr lang="en-US" sz="2800" dirty="0">
              <a:solidFill>
                <a:srgbClr val="0B87A1"/>
              </a:solidFill>
              <a:latin typeface="Dosis ExtraLight"/>
              <a:ea typeface="Dosis ExtraLight"/>
              <a:cs typeface="Dosis ExtraLight"/>
              <a:sym typeface="Dosis ExtraLight"/>
            </a:endParaRPr>
          </a:p>
        </p:txBody>
      </p:sp>
      <p:cxnSp>
        <p:nvCxnSpPr>
          <p:cNvPr id="22" name="Conector reto 21">
            <a:extLst>
              <a:ext uri="{FF2B5EF4-FFF2-40B4-BE49-F238E27FC236}">
                <a16:creationId xmlns:a16="http://schemas.microsoft.com/office/drawing/2014/main" xmlns="" id="{8B617829-F310-424C-88DE-4F8F5D842343}"/>
              </a:ext>
            </a:extLst>
          </p:cNvPr>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23" name="Conector reto 22">
            <a:extLst>
              <a:ext uri="{FF2B5EF4-FFF2-40B4-BE49-F238E27FC236}">
                <a16:creationId xmlns:a16="http://schemas.microsoft.com/office/drawing/2014/main" xmlns="" id="{2D7E6DA2-7AF2-498B-A339-88936CC1F506}"/>
              </a:ext>
            </a:extLst>
          </p:cNvPr>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24" name="Retângulo 23">
            <a:extLst>
              <a:ext uri="{FF2B5EF4-FFF2-40B4-BE49-F238E27FC236}">
                <a16:creationId xmlns:a16="http://schemas.microsoft.com/office/drawing/2014/main" xmlns="" id="{1C375138-1FF9-4E7E-8C2B-B76E46B81D4A}"/>
              </a:ext>
            </a:extLst>
          </p:cNvPr>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ângulo 24">
            <a:extLst>
              <a:ext uri="{FF2B5EF4-FFF2-40B4-BE49-F238E27FC236}">
                <a16:creationId xmlns:a16="http://schemas.microsoft.com/office/drawing/2014/main" xmlns="" id="{A509047B-586B-4436-81B4-CF00B33B7CA9}"/>
              </a:ext>
            </a:extLst>
          </p:cNvPr>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665367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0" name="CustomShape 2"/>
          <p:cNvSpPr/>
          <p:nvPr/>
        </p:nvSpPr>
        <p:spPr>
          <a:xfrm>
            <a:off x="0" y="4668480"/>
            <a:ext cx="9143640" cy="47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771" name="CustomShape 3"/>
          <p:cNvSpPr/>
          <p:nvPr/>
        </p:nvSpPr>
        <p:spPr>
          <a:xfrm>
            <a:off x="0" y="4730040"/>
            <a:ext cx="9143640" cy="42912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pt-BR" sz="1200" b="0" strike="noStrike" spc="-1">
                <a:solidFill>
                  <a:srgbClr val="003B55"/>
                </a:solidFill>
                <a:uFill>
                  <a:solidFill>
                    <a:srgbClr val="FFFFFF"/>
                  </a:solidFill>
                </a:uFill>
                <a:latin typeface="Titillium Web Light"/>
                <a:ea typeface="Titillium Web Light"/>
              </a:rPr>
              <a:t>EMC5003 – Tecnologia e desenvolvimento </a:t>
            </a:r>
            <a:endParaRPr lang="pt-BR" sz="1800" b="0" strike="noStrike" spc="-1">
              <a:solidFill>
                <a:srgbClr val="000000"/>
              </a:solidFill>
              <a:uFill>
                <a:solidFill>
                  <a:srgbClr val="FFFFFF"/>
                </a:solidFill>
              </a:uFill>
              <a:latin typeface="Arial"/>
            </a:endParaRPr>
          </a:p>
        </p:txBody>
      </p:sp>
      <p:sp>
        <p:nvSpPr>
          <p:cNvPr id="3772" name="TextShape 4"/>
          <p:cNvSpPr txBox="1"/>
          <p:nvPr/>
        </p:nvSpPr>
        <p:spPr>
          <a:xfrm>
            <a:off x="91440" y="4720320"/>
            <a:ext cx="548280" cy="393120"/>
          </a:xfrm>
          <a:prstGeom prst="rect">
            <a:avLst/>
          </a:prstGeom>
          <a:noFill/>
          <a:ln>
            <a:noFill/>
          </a:ln>
        </p:spPr>
        <p:txBody>
          <a:bodyPr tIns="91440" bIns="91440" anchor="ctr"/>
          <a:lstStyle/>
          <a:p>
            <a:pPr>
              <a:lnSpc>
                <a:spcPct val="100000"/>
              </a:lnSpc>
            </a:pPr>
            <a:fld id="{D15B0372-2A86-45EE-9620-696DDB5A1A21}" type="slidenum">
              <a:rPr lang="pt-BR" sz="1200" b="0" strike="noStrike" spc="-1">
                <a:solidFill>
                  <a:srgbClr val="0B87A1"/>
                </a:solidFill>
                <a:uFill>
                  <a:solidFill>
                    <a:srgbClr val="FFFFFF"/>
                  </a:solidFill>
                </a:uFill>
                <a:latin typeface="Dosis ExtraLight"/>
                <a:ea typeface="Dosis ExtraLight"/>
              </a:rPr>
              <a:pPr>
                <a:lnSpc>
                  <a:spcPct val="100000"/>
                </a:lnSpc>
              </a:pPr>
              <a:t>45</a:t>
            </a:fld>
            <a:endParaRPr lang="pt-BR" sz="1400" b="0" strike="noStrike" spc="-1">
              <a:solidFill>
                <a:srgbClr val="000000"/>
              </a:solidFill>
              <a:uFill>
                <a:solidFill>
                  <a:srgbClr val="FFFFFF"/>
                </a:solidFill>
              </a:uFill>
              <a:latin typeface="Times New Roman"/>
            </a:endParaRPr>
          </a:p>
        </p:txBody>
      </p:sp>
      <p:sp>
        <p:nvSpPr>
          <p:cNvPr id="3773" name="CustomShape 5"/>
          <p:cNvSpPr/>
          <p:nvPr/>
        </p:nvSpPr>
        <p:spPr>
          <a:xfrm>
            <a:off x="-1249920" y="209880"/>
            <a:ext cx="1165680" cy="885600"/>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p:style>
      </p:sp>
      <p:sp>
        <p:nvSpPr>
          <p:cNvPr id="3774" name="CustomShape 6"/>
          <p:cNvSpPr/>
          <p:nvPr/>
        </p:nvSpPr>
        <p:spPr>
          <a:xfrm>
            <a:off x="-1249920" y="1118160"/>
            <a:ext cx="1165680" cy="885600"/>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p:style>
      </p:sp>
      <p:sp>
        <p:nvSpPr>
          <p:cNvPr id="3775" name="CustomShape 7"/>
          <p:cNvSpPr/>
          <p:nvPr/>
        </p:nvSpPr>
        <p:spPr>
          <a:xfrm>
            <a:off x="-1249920" y="1931760"/>
            <a:ext cx="1165680" cy="8856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sp>
        <p:nvSpPr>
          <p:cNvPr id="3776" name="CustomShape 8"/>
          <p:cNvSpPr/>
          <p:nvPr/>
        </p:nvSpPr>
        <p:spPr>
          <a:xfrm>
            <a:off x="-1249920" y="2738160"/>
            <a:ext cx="1165680" cy="885600"/>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p:style>
      </p:sp>
      <p:sp>
        <p:nvSpPr>
          <p:cNvPr id="3777" name="CustomShape 9"/>
          <p:cNvSpPr/>
          <p:nvPr/>
        </p:nvSpPr>
        <p:spPr>
          <a:xfrm>
            <a:off x="-1249920" y="3631320"/>
            <a:ext cx="1165680" cy="8856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p:style>
      </p:sp>
      <p:sp>
        <p:nvSpPr>
          <p:cNvPr id="3778" name="CustomShape 10"/>
          <p:cNvSpPr/>
          <p:nvPr/>
        </p:nvSpPr>
        <p:spPr>
          <a:xfrm>
            <a:off x="0" y="4687560"/>
            <a:ext cx="9143640" cy="4536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p:style>
      </p:sp>
      <p:pic>
        <p:nvPicPr>
          <p:cNvPr id="3779" name="Imagem 15"/>
          <p:cNvPicPr/>
          <p:nvPr/>
        </p:nvPicPr>
        <p:blipFill>
          <a:blip r:embed="rId3"/>
          <a:stretch/>
        </p:blipFill>
        <p:spPr>
          <a:xfrm>
            <a:off x="8305560" y="4802400"/>
            <a:ext cx="704520" cy="278280"/>
          </a:xfrm>
          <a:prstGeom prst="rect">
            <a:avLst/>
          </a:prstGeom>
          <a:ln>
            <a:noFill/>
          </a:ln>
        </p:spPr>
      </p:pic>
      <p:pic>
        <p:nvPicPr>
          <p:cNvPr id="3780" name="Imagem 16"/>
          <p:cNvPicPr/>
          <p:nvPr/>
        </p:nvPicPr>
        <p:blipFill>
          <a:blip r:embed="rId4"/>
          <a:stretch/>
        </p:blipFill>
        <p:spPr>
          <a:xfrm>
            <a:off x="804600" y="4802400"/>
            <a:ext cx="1275480" cy="278280"/>
          </a:xfrm>
          <a:prstGeom prst="rect">
            <a:avLst/>
          </a:prstGeom>
          <a:ln>
            <a:noFill/>
          </a:ln>
        </p:spPr>
      </p:pic>
      <p:sp>
        <p:nvSpPr>
          <p:cNvPr id="3785" name="CustomShape 15"/>
          <p:cNvSpPr/>
          <p:nvPr/>
        </p:nvSpPr>
        <p:spPr>
          <a:xfrm>
            <a:off x="91440" y="1057127"/>
            <a:ext cx="8654274" cy="345979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pt-BR" sz="1600" b="0" strike="noStrike" spc="-1" dirty="0">
                <a:solidFill>
                  <a:schemeClr val="tx1"/>
                </a:solidFill>
                <a:uFill>
                  <a:solidFill>
                    <a:srgbClr val="FFFFFF"/>
                  </a:solidFill>
                </a:uFill>
                <a:latin typeface="Dosis ExtraLight" charset="0"/>
              </a:rPr>
              <a:t>[11] </a:t>
            </a:r>
            <a:r>
              <a:rPr lang="pt-BR" sz="1600" dirty="0">
                <a:solidFill>
                  <a:schemeClr val="tx1"/>
                </a:solidFill>
                <a:latin typeface="Dosis ExtraLight" charset="0"/>
              </a:rPr>
              <a:t>https://nacoesunidas.org/banco-mundial-quase-metade-da-populacao-global-vive-abaixo-da-linha-da-pobreza/</a:t>
            </a:r>
            <a:r>
              <a:rPr lang="pt-BR" sz="1600" b="0" strike="noStrike" spc="-1" dirty="0">
                <a:solidFill>
                  <a:schemeClr val="tx1"/>
                </a:solidFill>
                <a:uFill>
                  <a:solidFill>
                    <a:srgbClr val="FFFFFF"/>
                  </a:solidFill>
                </a:uFill>
                <a:latin typeface="Dosis ExtraLight" charset="0"/>
              </a:rPr>
              <a:t>[12] </a:t>
            </a:r>
            <a:r>
              <a:rPr lang="pt-BR" sz="1600" dirty="0">
                <a:solidFill>
                  <a:schemeClr val="tx1"/>
                </a:solidFill>
                <a:latin typeface="Dosis ExtraLight" charset="0"/>
              </a:rPr>
              <a:t>https://www.quora.com/What-countries-have-lead-the-world-in-medical-research-and-innovation-during-the-time-period-between-1995-and-2014</a:t>
            </a:r>
          </a:p>
          <a:p>
            <a:r>
              <a:rPr lang="pt-BR" sz="1600" b="0" strike="noStrike" spc="-1" dirty="0">
                <a:solidFill>
                  <a:schemeClr val="tx1"/>
                </a:solidFill>
                <a:uFill>
                  <a:solidFill>
                    <a:srgbClr val="FFFFFF"/>
                  </a:solidFill>
                </a:uFill>
                <a:latin typeface="Dosis ExtraLight" charset="0"/>
              </a:rPr>
              <a:t>[13] </a:t>
            </a:r>
            <a:r>
              <a:rPr lang="pt-BR" sz="1600" dirty="0">
                <a:solidFill>
                  <a:schemeClr val="tx1"/>
                </a:solidFill>
                <a:latin typeface="Dosis ExtraLight" charset="0"/>
              </a:rPr>
              <a:t>https://www.brasildefato.com.br/2018/12/07/em-um-ano-numero-de-pobres-no-brasil-sobe-para-548-milhoes/</a:t>
            </a:r>
          </a:p>
          <a:p>
            <a:r>
              <a:rPr lang="pt-BR" sz="1600" b="0" strike="noStrike" spc="-1" dirty="0">
                <a:solidFill>
                  <a:schemeClr val="tx1"/>
                </a:solidFill>
                <a:uFill>
                  <a:solidFill>
                    <a:srgbClr val="FFFFFF"/>
                  </a:solidFill>
                </a:uFill>
                <a:latin typeface="Dosis ExtraLight" charset="0"/>
              </a:rPr>
              <a:t>[14] </a:t>
            </a:r>
            <a:r>
              <a:rPr lang="pt-BR" sz="1600" dirty="0">
                <a:solidFill>
                  <a:schemeClr val="tx1"/>
                </a:solidFill>
                <a:latin typeface="Dosis ExtraLight" charset="0"/>
              </a:rPr>
              <a:t>https://www.em.com.br/app/noticia/economia/2018/12/05/internas_economia,1010671/em-2017-quase-55-milhoes-de-brasileiros-estavam-abaixo-da-linha-de-po.shtml</a:t>
            </a:r>
          </a:p>
          <a:p>
            <a:r>
              <a:rPr lang="pt-BR" sz="1600" b="0" strike="noStrike" spc="-1" dirty="0">
                <a:solidFill>
                  <a:schemeClr val="tx1"/>
                </a:solidFill>
                <a:uFill>
                  <a:solidFill>
                    <a:srgbClr val="FFFFFF"/>
                  </a:solidFill>
                </a:uFill>
                <a:latin typeface="Dosis ExtraLight" charset="0"/>
              </a:rPr>
              <a:t>[15] </a:t>
            </a:r>
            <a:r>
              <a:rPr lang="pt-BR" sz="1600" dirty="0">
                <a:solidFill>
                  <a:schemeClr val="tx1"/>
                </a:solidFill>
                <a:latin typeface="Dosis ExtraLight" charset="0"/>
              </a:rPr>
              <a:t>https://www1.folha.uol.com.br/mercado/2019/07/taxa-de-desemprego-cai-e-fica-em-12-no-segundo-trimestre-de-2019.shtml</a:t>
            </a:r>
          </a:p>
          <a:p>
            <a:r>
              <a:rPr lang="pt-BR" sz="1600" spc="-1" dirty="0">
                <a:solidFill>
                  <a:schemeClr val="tx1"/>
                </a:solidFill>
                <a:uFill>
                  <a:solidFill>
                    <a:srgbClr val="FFFFFF"/>
                  </a:solidFill>
                </a:uFill>
                <a:latin typeface="Dosis ExtraLight" charset="0"/>
              </a:rPr>
              <a:t>[16] https://medium.com/@rntpincelli/a-tecnologia-pode-acabar-com-a-pobreza-37d93f71cae</a:t>
            </a:r>
          </a:p>
          <a:p>
            <a:r>
              <a:rPr lang="pt-BR" sz="1600" spc="-1" dirty="0">
                <a:solidFill>
                  <a:schemeClr val="tx1"/>
                </a:solidFill>
                <a:uFill>
                  <a:solidFill>
                    <a:srgbClr val="FFFFFF"/>
                  </a:solidFill>
                </a:uFill>
                <a:latin typeface="Dosis ExtraLight" charset="0"/>
              </a:rPr>
              <a:t>[17] https://www.tecmundo.com.br/tecnologia/102284-comunidades-carentes-usando-tecnologia-favor.htm</a:t>
            </a:r>
          </a:p>
          <a:p>
            <a:endParaRPr lang="pt-BR" sz="1600" b="0" strike="noStrike" spc="-1" dirty="0">
              <a:solidFill>
                <a:schemeClr val="tx1"/>
              </a:solidFill>
              <a:uFill>
                <a:solidFill>
                  <a:srgbClr val="FFFFFF"/>
                </a:solidFill>
              </a:uFill>
              <a:latin typeface="Dosis ExtraLight" charset="0"/>
            </a:endParaRPr>
          </a:p>
        </p:txBody>
      </p:sp>
      <p:sp>
        <p:nvSpPr>
          <p:cNvPr id="21" name="Retângulo 20">
            <a:extLst>
              <a:ext uri="{FF2B5EF4-FFF2-40B4-BE49-F238E27FC236}">
                <a16:creationId xmlns:a16="http://schemas.microsoft.com/office/drawing/2014/main" xmlns="" id="{89291AAE-BCF3-4D1B-B466-4B7BAF5DA829}"/>
              </a:ext>
            </a:extLst>
          </p:cNvPr>
          <p:cNvSpPr/>
          <p:nvPr/>
        </p:nvSpPr>
        <p:spPr>
          <a:xfrm>
            <a:off x="564451" y="60498"/>
            <a:ext cx="3936549"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B87A1"/>
                </a:solidFill>
                <a:latin typeface="Dosis ExtraLight"/>
                <a:ea typeface="Dosis ExtraLight"/>
                <a:cs typeface="Dosis ExtraLight"/>
                <a:sym typeface="Dosis ExtraLight"/>
              </a:rPr>
              <a:t>Referências bibliográficas</a:t>
            </a:r>
            <a:endParaRPr lang="en-US" sz="2800" dirty="0">
              <a:solidFill>
                <a:srgbClr val="0B87A1"/>
              </a:solidFill>
              <a:latin typeface="Dosis ExtraLight"/>
              <a:ea typeface="Dosis ExtraLight"/>
              <a:cs typeface="Dosis ExtraLight"/>
              <a:sym typeface="Dosis ExtraLight"/>
            </a:endParaRPr>
          </a:p>
        </p:txBody>
      </p:sp>
      <p:cxnSp>
        <p:nvCxnSpPr>
          <p:cNvPr id="22" name="Conector reto 21">
            <a:extLst>
              <a:ext uri="{FF2B5EF4-FFF2-40B4-BE49-F238E27FC236}">
                <a16:creationId xmlns:a16="http://schemas.microsoft.com/office/drawing/2014/main" xmlns="" id="{8B617829-F310-424C-88DE-4F8F5D842343}"/>
              </a:ext>
            </a:extLst>
          </p:cNvPr>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23" name="Conector reto 22">
            <a:extLst>
              <a:ext uri="{FF2B5EF4-FFF2-40B4-BE49-F238E27FC236}">
                <a16:creationId xmlns:a16="http://schemas.microsoft.com/office/drawing/2014/main" xmlns="" id="{2D7E6DA2-7AF2-498B-A339-88936CC1F506}"/>
              </a:ext>
            </a:extLst>
          </p:cNvPr>
          <p:cNvCxnSpPr>
            <a:cxnSpLocks/>
          </p:cNvCxnSpPr>
          <p:nvPr/>
        </p:nvCxnSpPr>
        <p:spPr>
          <a:xfrm>
            <a:off x="4571999" y="521025"/>
            <a:ext cx="3109914"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24" name="Retângulo 23">
            <a:extLst>
              <a:ext uri="{FF2B5EF4-FFF2-40B4-BE49-F238E27FC236}">
                <a16:creationId xmlns:a16="http://schemas.microsoft.com/office/drawing/2014/main" xmlns="" id="{1C375138-1FF9-4E7E-8C2B-B76E46B81D4A}"/>
              </a:ext>
            </a:extLst>
          </p:cNvPr>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ângulo 24">
            <a:extLst>
              <a:ext uri="{FF2B5EF4-FFF2-40B4-BE49-F238E27FC236}">
                <a16:creationId xmlns:a16="http://schemas.microsoft.com/office/drawing/2014/main" xmlns="" id="{A509047B-586B-4436-81B4-CF00B33B7CA9}"/>
              </a:ext>
            </a:extLst>
          </p:cNvPr>
          <p:cNvSpPr/>
          <p:nvPr/>
        </p:nvSpPr>
        <p:spPr>
          <a:xfrm>
            <a:off x="4508224" y="467025"/>
            <a:ext cx="127551"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53140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4" name="Retângulo 33">
            <a:extLst>
              <a:ext uri="{FF2B5EF4-FFF2-40B4-BE49-F238E27FC236}">
                <a16:creationId xmlns:a16="http://schemas.microsoft.com/office/drawing/2014/main" xmlns="" id="{1F39E47D-700D-48A3-B561-089C8982FEAB}"/>
              </a:ext>
            </a:extLst>
          </p:cNvPr>
          <p:cNvSpPr/>
          <p:nvPr/>
        </p:nvSpPr>
        <p:spPr>
          <a:xfrm>
            <a:off x="3983017" y="1477489"/>
            <a:ext cx="1864834" cy="20404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A tecnologia e a marginalização social e econômica</a:t>
            </a:r>
            <a:endParaRPr lang="en-US" sz="2000" dirty="0">
              <a:solidFill>
                <a:srgbClr val="003B55"/>
              </a:solidFill>
              <a:latin typeface="Titillium Web Light"/>
              <a:ea typeface="Titillium Web Light"/>
              <a:cs typeface="Titillium Web Light"/>
              <a:sym typeface="Titillium Web Light"/>
            </a:endParaRPr>
          </a:p>
        </p:txBody>
      </p:sp>
      <p:sp>
        <p:nvSpPr>
          <p:cNvPr id="35" name="Retângulo 34">
            <a:extLst>
              <a:ext uri="{FF2B5EF4-FFF2-40B4-BE49-F238E27FC236}">
                <a16:creationId xmlns:a16="http://schemas.microsoft.com/office/drawing/2014/main" xmlns="" id="{0163646B-474E-4FCB-BC51-7CB778D923C6}"/>
              </a:ext>
            </a:extLst>
          </p:cNvPr>
          <p:cNvSpPr/>
          <p:nvPr/>
        </p:nvSpPr>
        <p:spPr>
          <a:xfrm>
            <a:off x="5922444" y="1477489"/>
            <a:ext cx="1864834" cy="20404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E3F2E4"/>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Uma nova marginalização: biológica</a:t>
            </a:r>
            <a:endParaRPr lang="en-US" sz="2000" dirty="0">
              <a:solidFill>
                <a:srgbClr val="003B55"/>
              </a:solidFill>
              <a:latin typeface="Titillium Web Light"/>
              <a:ea typeface="Titillium Web Light"/>
              <a:cs typeface="Titillium Web Light"/>
              <a:sym typeface="Titillium Web Light"/>
            </a:endParaRPr>
          </a:p>
        </p:txBody>
      </p:sp>
      <p:sp>
        <p:nvSpPr>
          <p:cNvPr id="38" name="Retângulo 37"/>
          <p:cNvSpPr/>
          <p:nvPr/>
        </p:nvSpPr>
        <p:spPr>
          <a:xfrm>
            <a:off x="564452" y="60498"/>
            <a:ext cx="1930568"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3600" dirty="0">
                <a:solidFill>
                  <a:srgbClr val="0B87A1"/>
                </a:solidFill>
                <a:latin typeface="Dosis ExtraLight"/>
                <a:ea typeface="Dosis ExtraLight"/>
                <a:cs typeface="Dosis ExtraLight"/>
                <a:sym typeface="Dosis ExtraLight"/>
              </a:rPr>
              <a:t>Agenda</a:t>
            </a:r>
            <a:endParaRPr lang="en-US" sz="36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5</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sp>
        <p:nvSpPr>
          <p:cNvPr id="18" name="Retângulo 17"/>
          <p:cNvSpPr/>
          <p:nvPr/>
        </p:nvSpPr>
        <p:spPr>
          <a:xfrm>
            <a:off x="104163" y="1477489"/>
            <a:ext cx="1864834" cy="204041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A evolução da tecnologia</a:t>
            </a:r>
            <a:endParaRPr lang="en-US" sz="2000" dirty="0">
              <a:solidFill>
                <a:srgbClr val="003B55"/>
              </a:solidFill>
              <a:latin typeface="Titillium Web Light"/>
              <a:ea typeface="Titillium Web Light"/>
              <a:cs typeface="Titillium Web Light"/>
              <a:sym typeface="Titillium Web Light"/>
            </a:endParaRPr>
          </a:p>
        </p:txBody>
      </p:sp>
      <p:sp>
        <p:nvSpPr>
          <p:cNvPr id="26" name="Retângulo 25"/>
          <p:cNvSpPr/>
          <p:nvPr/>
        </p:nvSpPr>
        <p:spPr>
          <a:xfrm>
            <a:off x="2043590" y="1477489"/>
            <a:ext cx="1864834" cy="20404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2000" dirty="0">
              <a:solidFill>
                <a:srgbClr val="003B55"/>
              </a:solidFill>
              <a:latin typeface="Titillium Web Light"/>
              <a:ea typeface="Titillium Web Light"/>
              <a:cs typeface="Titillium Web Light"/>
              <a:sym typeface="Titillium Web Light"/>
            </a:endParaRPr>
          </a:p>
          <a:p>
            <a:pPr algn="ctr"/>
            <a:r>
              <a:rPr lang="pt-BR" sz="2000" dirty="0">
                <a:solidFill>
                  <a:srgbClr val="003B55"/>
                </a:solidFill>
                <a:latin typeface="Titillium Web Light"/>
                <a:ea typeface="Titillium Web Light"/>
                <a:cs typeface="Titillium Web Light"/>
                <a:sym typeface="Titillium Web Light"/>
              </a:rPr>
              <a:t>Fundamentos da marginalização</a:t>
            </a:r>
            <a:endParaRPr lang="en-US" sz="2000" dirty="0">
              <a:solidFill>
                <a:srgbClr val="003B55"/>
              </a:solidFill>
              <a:latin typeface="Titillium Web Light"/>
              <a:ea typeface="Titillium Web Light"/>
              <a:cs typeface="Titillium Web Light"/>
              <a:sym typeface="Titillium Web Light"/>
            </a:endParaRPr>
          </a:p>
        </p:txBody>
      </p:sp>
      <p:cxnSp>
        <p:nvCxnSpPr>
          <p:cNvPr id="10" name="Conector reto 9"/>
          <p:cNvCxnSpPr/>
          <p:nvPr/>
        </p:nvCxnSpPr>
        <p:spPr>
          <a:xfrm>
            <a:off x="246005"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a:off x="2185432"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4124859"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a:off x="6064286" y="3263900"/>
            <a:ext cx="1581150" cy="0"/>
          </a:xfrm>
          <a:prstGeom prst="line">
            <a:avLst/>
          </a:prstGeom>
          <a:ln>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p:nvPr/>
        </p:nvCxnSpPr>
        <p:spPr>
          <a:xfrm>
            <a:off x="2611408" y="521025"/>
            <a:ext cx="5070505"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2503408"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91976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4912423"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3600" dirty="0">
                <a:solidFill>
                  <a:srgbClr val="0B87A1"/>
                </a:solidFill>
                <a:latin typeface="Dosis ExtraLight"/>
                <a:ea typeface="Dosis ExtraLight"/>
                <a:cs typeface="Dosis ExtraLight"/>
                <a:sym typeface="Dosis ExtraLight"/>
              </a:rPr>
              <a:t>A evolução da tecnologia</a:t>
            </a:r>
            <a:endParaRPr lang="en-US" sz="36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6</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stCxn id="47" idx="3"/>
          </p:cNvCxnSpPr>
          <p:nvPr/>
        </p:nvCxnSpPr>
        <p:spPr>
          <a:xfrm>
            <a:off x="5584874" y="521025"/>
            <a:ext cx="2097039"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5476874"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Google Shape;111;p3"/>
          <p:cNvCxnSpPr/>
          <p:nvPr/>
        </p:nvCxnSpPr>
        <p:spPr>
          <a:xfrm>
            <a:off x="1413622" y="1007769"/>
            <a:ext cx="0" cy="3373731"/>
          </a:xfrm>
          <a:prstGeom prst="straightConnector1">
            <a:avLst/>
          </a:prstGeom>
          <a:noFill/>
          <a:ln w="28575" cap="flat" cmpd="sng">
            <a:solidFill>
              <a:srgbClr val="01597F"/>
            </a:solidFill>
            <a:prstDash val="solid"/>
            <a:miter lim="800000"/>
            <a:headEnd type="none" w="sm" len="sm"/>
            <a:tailEnd type="none" w="sm" len="sm"/>
          </a:ln>
        </p:spPr>
      </p:cxnSp>
      <p:sp>
        <p:nvSpPr>
          <p:cNvPr id="30" name="Google Shape;112;p3"/>
          <p:cNvSpPr/>
          <p:nvPr/>
        </p:nvSpPr>
        <p:spPr>
          <a:xfrm>
            <a:off x="1323622" y="1386693"/>
            <a:ext cx="180000" cy="180000"/>
          </a:xfrm>
          <a:prstGeom prst="ellipse">
            <a:avLst/>
          </a:prstGeom>
          <a:solidFill>
            <a:srgbClr val="80BF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114;p3"/>
          <p:cNvSpPr/>
          <p:nvPr/>
        </p:nvSpPr>
        <p:spPr>
          <a:xfrm>
            <a:off x="1593623" y="1264949"/>
            <a:ext cx="3006573" cy="423486"/>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pt-BR" sz="1800" dirty="0">
                <a:solidFill>
                  <a:srgbClr val="003B55"/>
                </a:solidFill>
                <a:latin typeface="Titillium Web Light"/>
                <a:ea typeface="Titillium Web Light"/>
                <a:cs typeface="Titillium Web Light"/>
                <a:sym typeface="Titillium Web Light"/>
              </a:rPr>
              <a:t>Roda</a:t>
            </a:r>
            <a:endParaRPr sz="1800" dirty="0">
              <a:solidFill>
                <a:srgbClr val="003B55"/>
              </a:solidFill>
              <a:latin typeface="Titillium Web Light"/>
              <a:ea typeface="Titillium Web Light"/>
              <a:cs typeface="Titillium Web Light"/>
              <a:sym typeface="Titillium Web Light"/>
            </a:endParaRPr>
          </a:p>
        </p:txBody>
      </p:sp>
      <p:sp>
        <p:nvSpPr>
          <p:cNvPr id="35" name="Google Shape;115;p3"/>
          <p:cNvSpPr/>
          <p:nvPr/>
        </p:nvSpPr>
        <p:spPr>
          <a:xfrm>
            <a:off x="91531" y="1323587"/>
            <a:ext cx="1142090" cy="306211"/>
          </a:xfrm>
          <a:prstGeom prst="rect">
            <a:avLst/>
          </a:prstGeom>
          <a:solidFill>
            <a:srgbClr val="015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b="0" i="0" u="none" strike="noStrike" cap="none" dirty="0">
                <a:solidFill>
                  <a:srgbClr val="F2F2F2"/>
                </a:solidFill>
                <a:latin typeface="Calibri"/>
                <a:ea typeface="Calibri"/>
                <a:cs typeface="Calibri"/>
                <a:sym typeface="Calibri"/>
              </a:rPr>
              <a:t>3500 </a:t>
            </a:r>
            <a:r>
              <a:rPr lang="pt-BR" sz="1800" b="0" i="0" u="none" strike="noStrike" cap="none" dirty="0" err="1">
                <a:solidFill>
                  <a:srgbClr val="F2F2F2"/>
                </a:solidFill>
                <a:latin typeface="Calibri"/>
                <a:ea typeface="Calibri"/>
                <a:cs typeface="Calibri"/>
                <a:sym typeface="Calibri"/>
              </a:rPr>
              <a:t>a.C</a:t>
            </a:r>
            <a:endParaRPr dirty="0"/>
          </a:p>
        </p:txBody>
      </p:sp>
      <p:sp>
        <p:nvSpPr>
          <p:cNvPr id="44" name="Google Shape;112;p3"/>
          <p:cNvSpPr/>
          <p:nvPr/>
        </p:nvSpPr>
        <p:spPr>
          <a:xfrm>
            <a:off x="1323622" y="2718210"/>
            <a:ext cx="180000" cy="180000"/>
          </a:xfrm>
          <a:prstGeom prst="ellipse">
            <a:avLst/>
          </a:prstGeom>
          <a:solidFill>
            <a:srgbClr val="80BF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 name="Google Shape;114;p3"/>
          <p:cNvSpPr/>
          <p:nvPr/>
        </p:nvSpPr>
        <p:spPr>
          <a:xfrm>
            <a:off x="1593623" y="2596466"/>
            <a:ext cx="3006573" cy="423486"/>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pt-BR" sz="1800" dirty="0">
                <a:solidFill>
                  <a:srgbClr val="003B55"/>
                </a:solidFill>
                <a:latin typeface="Titillium Web Light"/>
                <a:ea typeface="Titillium Web Light"/>
                <a:cs typeface="Titillium Web Light"/>
                <a:sym typeface="Titillium Web Light"/>
              </a:rPr>
              <a:t>Prego</a:t>
            </a:r>
            <a:endParaRPr sz="1800" dirty="0">
              <a:solidFill>
                <a:srgbClr val="003B55"/>
              </a:solidFill>
              <a:latin typeface="Titillium Web Light"/>
              <a:ea typeface="Titillium Web Light"/>
              <a:cs typeface="Titillium Web Light"/>
              <a:sym typeface="Titillium Web Light"/>
            </a:endParaRPr>
          </a:p>
        </p:txBody>
      </p:sp>
      <p:sp>
        <p:nvSpPr>
          <p:cNvPr id="54" name="Google Shape;112;p3"/>
          <p:cNvSpPr/>
          <p:nvPr/>
        </p:nvSpPr>
        <p:spPr>
          <a:xfrm>
            <a:off x="1323622" y="3948177"/>
            <a:ext cx="180000" cy="180000"/>
          </a:xfrm>
          <a:prstGeom prst="ellipse">
            <a:avLst/>
          </a:prstGeom>
          <a:solidFill>
            <a:srgbClr val="80BF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114;p3"/>
          <p:cNvSpPr/>
          <p:nvPr/>
        </p:nvSpPr>
        <p:spPr>
          <a:xfrm>
            <a:off x="1593623" y="3826433"/>
            <a:ext cx="3006573" cy="423486"/>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pt-BR" sz="1800" dirty="0">
                <a:solidFill>
                  <a:srgbClr val="003B55"/>
                </a:solidFill>
                <a:latin typeface="Titillium Web Light"/>
                <a:ea typeface="Titillium Web Light"/>
                <a:cs typeface="Titillium Web Light"/>
                <a:sym typeface="Titillium Web Light"/>
              </a:rPr>
              <a:t>Bússola</a:t>
            </a:r>
            <a:endParaRPr sz="1800" dirty="0">
              <a:solidFill>
                <a:srgbClr val="003B55"/>
              </a:solidFill>
              <a:latin typeface="Titillium Web Light"/>
              <a:ea typeface="Titillium Web Light"/>
              <a:cs typeface="Titillium Web Light"/>
              <a:sym typeface="Titillium Web Light"/>
            </a:endParaRPr>
          </a:p>
        </p:txBody>
      </p:sp>
      <p:sp>
        <p:nvSpPr>
          <p:cNvPr id="60" name="Google Shape;115;p3"/>
          <p:cNvSpPr/>
          <p:nvPr/>
        </p:nvSpPr>
        <p:spPr>
          <a:xfrm>
            <a:off x="91531" y="2689479"/>
            <a:ext cx="1142090" cy="306211"/>
          </a:xfrm>
          <a:prstGeom prst="rect">
            <a:avLst/>
          </a:prstGeom>
          <a:solidFill>
            <a:srgbClr val="015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b="0" i="0" u="none" strike="noStrike" cap="none" dirty="0">
                <a:solidFill>
                  <a:srgbClr val="F2F2F2"/>
                </a:solidFill>
                <a:latin typeface="Calibri"/>
                <a:ea typeface="Calibri"/>
                <a:cs typeface="Calibri"/>
                <a:sym typeface="Calibri"/>
              </a:rPr>
              <a:t>~ 10 </a:t>
            </a:r>
            <a:r>
              <a:rPr lang="pt-BR" sz="1800" b="0" i="0" u="none" strike="noStrike" cap="none" dirty="0" err="1">
                <a:solidFill>
                  <a:srgbClr val="F2F2F2"/>
                </a:solidFill>
                <a:latin typeface="Calibri"/>
                <a:ea typeface="Calibri"/>
                <a:cs typeface="Calibri"/>
                <a:sym typeface="Calibri"/>
              </a:rPr>
              <a:t>d.C</a:t>
            </a:r>
            <a:endParaRPr dirty="0"/>
          </a:p>
        </p:txBody>
      </p:sp>
      <p:sp>
        <p:nvSpPr>
          <p:cNvPr id="61" name="Google Shape;115;p3"/>
          <p:cNvSpPr/>
          <p:nvPr/>
        </p:nvSpPr>
        <p:spPr>
          <a:xfrm>
            <a:off x="91531" y="3885070"/>
            <a:ext cx="1142090" cy="306211"/>
          </a:xfrm>
          <a:prstGeom prst="rect">
            <a:avLst/>
          </a:prstGeom>
          <a:solidFill>
            <a:srgbClr val="015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b="0" i="0" u="none" strike="noStrike" cap="none" dirty="0">
                <a:solidFill>
                  <a:srgbClr val="F2F2F2"/>
                </a:solidFill>
                <a:latin typeface="Calibri"/>
                <a:ea typeface="Calibri"/>
                <a:cs typeface="Calibri"/>
                <a:sym typeface="Calibri"/>
              </a:rPr>
              <a:t>~ 900</a:t>
            </a:r>
            <a:endParaRPr dirty="0"/>
          </a:p>
        </p:txBody>
      </p:sp>
      <p:pic>
        <p:nvPicPr>
          <p:cNvPr id="12" name="Imagem 1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537092" y="956006"/>
            <a:ext cx="2486208" cy="933284"/>
          </a:xfrm>
          <a:prstGeom prst="rect">
            <a:avLst/>
          </a:prstGeom>
        </p:spPr>
      </p:pic>
      <p:pic>
        <p:nvPicPr>
          <p:cNvPr id="19" name="Imagem 1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051625" y="2518650"/>
            <a:ext cx="1457142" cy="647868"/>
          </a:xfrm>
          <a:prstGeom prst="rect">
            <a:avLst/>
          </a:prstGeom>
        </p:spPr>
      </p:pic>
      <p:pic>
        <p:nvPicPr>
          <p:cNvPr id="20" name="Imagem 19"/>
          <p:cNvPicPr>
            <a:picLocks noChangeAspect="1"/>
          </p:cNvPicPr>
          <p:nvPr/>
        </p:nvPicPr>
        <p:blipFill rotWithShape="1">
          <a:blip r:embed="rId7">
            <a:extLst>
              <a:ext uri="{28A0092B-C50C-407E-A947-70E740481C1C}">
                <a14:useLocalDpi xmlns:a14="http://schemas.microsoft.com/office/drawing/2010/main" xmlns="" val="0"/>
              </a:ext>
            </a:extLst>
          </a:blip>
          <a:srcRect l="19538" t="16744" r="18923" b="10738"/>
          <a:stretch/>
        </p:blipFill>
        <p:spPr>
          <a:xfrm>
            <a:off x="4106331" y="3509191"/>
            <a:ext cx="1347730" cy="1057968"/>
          </a:xfrm>
          <a:prstGeom prst="rect">
            <a:avLst/>
          </a:prstGeom>
        </p:spPr>
      </p:pic>
    </p:spTree>
    <p:extLst>
      <p:ext uri="{BB962C8B-B14F-4D97-AF65-F5344CB8AC3E}">
        <p14:creationId xmlns:p14="http://schemas.microsoft.com/office/powerpoint/2010/main" xmlns="" val="192349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54" grpId="0" animBg="1"/>
      <p:bldP spid="55" grpId="0" animBg="1"/>
      <p:bldP spid="60" grpId="0" animBg="1"/>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56" name="Google Shape;115;p3"/>
          <p:cNvSpPr/>
          <p:nvPr/>
        </p:nvSpPr>
        <p:spPr>
          <a:xfrm>
            <a:off x="91531" y="1323587"/>
            <a:ext cx="1142090" cy="306211"/>
          </a:xfrm>
          <a:prstGeom prst="rect">
            <a:avLst/>
          </a:prstGeom>
          <a:solidFill>
            <a:srgbClr val="01597F"/>
          </a:solidFill>
          <a:ln>
            <a:noFill/>
          </a:ln>
        </p:spPr>
        <p:txBody>
          <a:bodyPr spcFirstLastPara="1" wrap="square" lIns="91425" tIns="45700" rIns="91425" bIns="45700" anchor="ctr" anchorCtr="0">
            <a:noAutofit/>
          </a:bodyPr>
          <a:lstStyle/>
          <a:p>
            <a:pPr algn="ctr"/>
            <a:r>
              <a:rPr lang="pt-BR" sz="1800" b="0" i="0" u="none" strike="noStrike" cap="none" dirty="0">
                <a:solidFill>
                  <a:srgbClr val="F2F2F2"/>
                </a:solidFill>
                <a:latin typeface="Calibri"/>
                <a:ea typeface="Calibri"/>
                <a:cs typeface="Calibri"/>
                <a:sym typeface="Calibri"/>
              </a:rPr>
              <a:t>1440</a:t>
            </a:r>
            <a:endParaRPr dirty="0"/>
          </a:p>
        </p:txBody>
      </p:sp>
      <p:sp>
        <p:nvSpPr>
          <p:cNvPr id="38" name="Retângulo 37"/>
          <p:cNvSpPr/>
          <p:nvPr/>
        </p:nvSpPr>
        <p:spPr>
          <a:xfrm>
            <a:off x="564451" y="60498"/>
            <a:ext cx="4912423"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3600" dirty="0">
                <a:solidFill>
                  <a:srgbClr val="0B87A1"/>
                </a:solidFill>
                <a:latin typeface="Dosis ExtraLight"/>
                <a:ea typeface="Dosis ExtraLight"/>
                <a:cs typeface="Dosis ExtraLight"/>
                <a:sym typeface="Dosis ExtraLight"/>
              </a:rPr>
              <a:t>A evolução da tecnologia</a:t>
            </a:r>
            <a:endParaRPr lang="en-US" sz="36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7</a:t>
            </a:fld>
            <a:endParaRPr/>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stCxn id="47" idx="3"/>
          </p:cNvCxnSpPr>
          <p:nvPr/>
        </p:nvCxnSpPr>
        <p:spPr>
          <a:xfrm>
            <a:off x="5584874" y="521025"/>
            <a:ext cx="2097039"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5476874"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Google Shape;111;p3"/>
          <p:cNvCxnSpPr/>
          <p:nvPr/>
        </p:nvCxnSpPr>
        <p:spPr>
          <a:xfrm>
            <a:off x="1413622" y="1007769"/>
            <a:ext cx="0" cy="3373731"/>
          </a:xfrm>
          <a:prstGeom prst="straightConnector1">
            <a:avLst/>
          </a:prstGeom>
          <a:noFill/>
          <a:ln w="28575" cap="flat" cmpd="sng">
            <a:solidFill>
              <a:srgbClr val="01597F"/>
            </a:solidFill>
            <a:prstDash val="solid"/>
            <a:miter lim="800000"/>
            <a:headEnd type="none" w="sm" len="sm"/>
            <a:tailEnd type="none" w="sm" len="sm"/>
          </a:ln>
        </p:spPr>
      </p:cxnSp>
      <p:sp>
        <p:nvSpPr>
          <p:cNvPr id="30" name="Google Shape;112;p3"/>
          <p:cNvSpPr/>
          <p:nvPr/>
        </p:nvSpPr>
        <p:spPr>
          <a:xfrm>
            <a:off x="1323622" y="1386693"/>
            <a:ext cx="180000" cy="180000"/>
          </a:xfrm>
          <a:prstGeom prst="ellipse">
            <a:avLst/>
          </a:prstGeom>
          <a:solidFill>
            <a:srgbClr val="80BF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114;p3"/>
          <p:cNvSpPr/>
          <p:nvPr/>
        </p:nvSpPr>
        <p:spPr>
          <a:xfrm>
            <a:off x="1593623" y="1264949"/>
            <a:ext cx="3006573" cy="423486"/>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pt-BR" sz="1800" dirty="0">
                <a:solidFill>
                  <a:srgbClr val="003B55"/>
                </a:solidFill>
                <a:latin typeface="Titillium Web Light"/>
                <a:ea typeface="Titillium Web Light"/>
                <a:cs typeface="Titillium Web Light"/>
                <a:sym typeface="Titillium Web Light"/>
              </a:rPr>
              <a:t>Roda</a:t>
            </a:r>
            <a:endParaRPr sz="1800" dirty="0">
              <a:solidFill>
                <a:srgbClr val="003B55"/>
              </a:solidFill>
              <a:latin typeface="Titillium Web Light"/>
              <a:ea typeface="Titillium Web Light"/>
              <a:cs typeface="Titillium Web Light"/>
              <a:sym typeface="Titillium Web Light"/>
            </a:endParaRPr>
          </a:p>
        </p:txBody>
      </p:sp>
      <p:sp>
        <p:nvSpPr>
          <p:cNvPr id="44" name="Google Shape;112;p3"/>
          <p:cNvSpPr/>
          <p:nvPr/>
        </p:nvSpPr>
        <p:spPr>
          <a:xfrm>
            <a:off x="1323622" y="2718210"/>
            <a:ext cx="180000" cy="180000"/>
          </a:xfrm>
          <a:prstGeom prst="ellipse">
            <a:avLst/>
          </a:prstGeom>
          <a:solidFill>
            <a:srgbClr val="80BF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112;p3"/>
          <p:cNvSpPr/>
          <p:nvPr/>
        </p:nvSpPr>
        <p:spPr>
          <a:xfrm>
            <a:off x="1323622" y="3948177"/>
            <a:ext cx="180000" cy="180000"/>
          </a:xfrm>
          <a:prstGeom prst="ellipse">
            <a:avLst/>
          </a:prstGeom>
          <a:solidFill>
            <a:srgbClr val="80BF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112;p3"/>
          <p:cNvSpPr/>
          <p:nvPr/>
        </p:nvSpPr>
        <p:spPr>
          <a:xfrm>
            <a:off x="1323622" y="1386693"/>
            <a:ext cx="180000" cy="180000"/>
          </a:xfrm>
          <a:prstGeom prst="ellipse">
            <a:avLst/>
          </a:prstGeom>
          <a:solidFill>
            <a:srgbClr val="80BF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 name="Google Shape;114;p3"/>
          <p:cNvSpPr/>
          <p:nvPr/>
        </p:nvSpPr>
        <p:spPr>
          <a:xfrm>
            <a:off x="1593623" y="1264949"/>
            <a:ext cx="3006573" cy="423486"/>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lvl="0" algn="just"/>
            <a:r>
              <a:rPr lang="pt-BR" sz="1800" dirty="0">
                <a:solidFill>
                  <a:srgbClr val="003B55"/>
                </a:solidFill>
                <a:latin typeface="Titillium Web Light"/>
                <a:ea typeface="Titillium Web Light"/>
                <a:cs typeface="Titillium Web Light"/>
                <a:sym typeface="Titillium Web Light"/>
              </a:rPr>
              <a:t>Prensa de impressão</a:t>
            </a:r>
          </a:p>
        </p:txBody>
      </p:sp>
      <p:pic>
        <p:nvPicPr>
          <p:cNvPr id="57" name="Imagem 56"/>
          <p:cNvPicPr>
            <a:picLocks noChangeAspect="1"/>
          </p:cNvPicPr>
          <p:nvPr/>
        </p:nvPicPr>
        <p:blipFill rotWithShape="1">
          <a:blip r:embed="rId5">
            <a:extLst>
              <a:ext uri="{28A0092B-C50C-407E-A947-70E740481C1C}">
                <a14:useLocalDpi xmlns:a14="http://schemas.microsoft.com/office/drawing/2010/main" xmlns="" val="0"/>
              </a:ext>
            </a:extLst>
          </a:blip>
          <a:srcRect l="-1" t="8889" r="-1111"/>
          <a:stretch/>
        </p:blipFill>
        <p:spPr>
          <a:xfrm>
            <a:off x="5742193" y="780154"/>
            <a:ext cx="1090618" cy="1474132"/>
          </a:xfrm>
          <a:prstGeom prst="rect">
            <a:avLst/>
          </a:prstGeom>
        </p:spPr>
      </p:pic>
      <p:sp>
        <p:nvSpPr>
          <p:cNvPr id="59" name="Google Shape;114;p3"/>
          <p:cNvSpPr/>
          <p:nvPr/>
        </p:nvSpPr>
        <p:spPr>
          <a:xfrm>
            <a:off x="1593623" y="2579763"/>
            <a:ext cx="3006573" cy="423486"/>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pt-BR" sz="1800" dirty="0">
                <a:solidFill>
                  <a:srgbClr val="003B55"/>
                </a:solidFill>
                <a:latin typeface="Titillium Web Light"/>
                <a:ea typeface="Titillium Web Light"/>
                <a:cs typeface="Titillium Web Light"/>
                <a:sym typeface="Titillium Web Light"/>
              </a:rPr>
              <a:t>Telefone</a:t>
            </a:r>
            <a:endParaRPr sz="1800" dirty="0">
              <a:solidFill>
                <a:srgbClr val="003B55"/>
              </a:solidFill>
              <a:latin typeface="Titillium Web Light"/>
              <a:ea typeface="Titillium Web Light"/>
              <a:cs typeface="Titillium Web Light"/>
              <a:sym typeface="Titillium Web Light"/>
            </a:endParaRPr>
          </a:p>
        </p:txBody>
      </p:sp>
      <p:sp>
        <p:nvSpPr>
          <p:cNvPr id="62" name="Google Shape;115;p3"/>
          <p:cNvSpPr/>
          <p:nvPr/>
        </p:nvSpPr>
        <p:spPr>
          <a:xfrm>
            <a:off x="91531" y="2672776"/>
            <a:ext cx="1142090" cy="306211"/>
          </a:xfrm>
          <a:prstGeom prst="rect">
            <a:avLst/>
          </a:prstGeom>
          <a:solidFill>
            <a:srgbClr val="015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b="0" i="0" u="none" strike="noStrike" cap="none" dirty="0">
                <a:solidFill>
                  <a:srgbClr val="F2F2F2"/>
                </a:solidFill>
                <a:latin typeface="Calibri"/>
                <a:ea typeface="Calibri"/>
                <a:cs typeface="Calibri"/>
                <a:sym typeface="Calibri"/>
              </a:rPr>
              <a:t>1876</a:t>
            </a:r>
            <a:endParaRPr dirty="0"/>
          </a:p>
        </p:txBody>
      </p:sp>
      <p:pic>
        <p:nvPicPr>
          <p:cNvPr id="63" name="Imagem 62"/>
          <p:cNvPicPr>
            <a:picLocks noChangeAspect="1"/>
          </p:cNvPicPr>
          <p:nvPr/>
        </p:nvPicPr>
        <p:blipFill rotWithShape="1">
          <a:blip r:embed="rId6">
            <a:extLst>
              <a:ext uri="{BEBA8EAE-BF5A-486C-A8C5-ECC9F3942E4B}">
                <a14:imgProps xmlns:a14="http://schemas.microsoft.com/office/drawing/2010/main" xmlns="">
                  <a14:imgLayer r:embed="rId7">
                    <a14:imgEffect>
                      <a14:backgroundRemoval t="9627" b="89784" l="2222" r="97000">
                        <a14:foregroundMark x1="23111" y1="50491" x2="15333" y2="76621"/>
                        <a14:foregroundMark x1="25000" y1="36542" x2="27333" y2="28291"/>
                        <a14:foregroundMark x1="28667" y1="31631" x2="31667" y2="31631"/>
                        <a14:foregroundMark x1="31222" y1="34578" x2="33000" y2="30452"/>
                        <a14:foregroundMark x1="29778" y1="61297" x2="29444" y2="55010"/>
                        <a14:foregroundMark x1="16222" y1="63851" x2="16556" y2="59332"/>
                        <a14:foregroundMark x1="46444" y1="60314" x2="46556" y2="57957"/>
                        <a14:foregroundMark x1="46222" y1="58350" x2="46556" y2="58350"/>
                        <a14:foregroundMark x1="53222" y1="39686" x2="54000" y2="38114"/>
                        <a14:foregroundMark x1="53667" y1="39293" x2="53333" y2="38114"/>
                        <a14:foregroundMark x1="53222" y1="38507" x2="53222" y2="38507"/>
                        <a14:foregroundMark x1="55778" y1="50688" x2="56556" y2="45580"/>
                        <a14:foregroundMark x1="57333" y1="55010" x2="55333" y2="64047"/>
                        <a14:foregroundMark x1="55444" y1="50884" x2="54111" y2="57957"/>
                        <a14:foregroundMark x1="67222" y1="41257" x2="68889" y2="34578"/>
                        <a14:foregroundMark x1="71333" y1="32417" x2="66111" y2="38900"/>
                        <a14:foregroundMark x1="70889" y1="30845" x2="67222" y2="36739"/>
                        <a14:foregroundMark x1="70333" y1="31041" x2="66111" y2="31238"/>
                      </a14:backgroundRemoval>
                    </a14:imgEffect>
                  </a14:imgLayer>
                </a14:imgProps>
              </a:ext>
              <a:ext uri="{28A0092B-C50C-407E-A947-70E740481C1C}">
                <a14:useLocalDpi xmlns:a14="http://schemas.microsoft.com/office/drawing/2010/main" xmlns="" val="0"/>
              </a:ext>
            </a:extLst>
          </a:blip>
          <a:srcRect t="26260" b="12754"/>
          <a:stretch/>
        </p:blipFill>
        <p:spPr>
          <a:xfrm>
            <a:off x="4842569" y="2343530"/>
            <a:ext cx="2743200" cy="946150"/>
          </a:xfrm>
          <a:prstGeom prst="rect">
            <a:avLst/>
          </a:prstGeom>
        </p:spPr>
      </p:pic>
      <p:sp>
        <p:nvSpPr>
          <p:cNvPr id="65" name="Google Shape;114;p3"/>
          <p:cNvSpPr/>
          <p:nvPr/>
        </p:nvSpPr>
        <p:spPr>
          <a:xfrm>
            <a:off x="1565427" y="3861385"/>
            <a:ext cx="3006573" cy="423486"/>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pt-BR" sz="1800" dirty="0">
                <a:solidFill>
                  <a:srgbClr val="003B55"/>
                </a:solidFill>
                <a:latin typeface="Titillium Web Light"/>
                <a:ea typeface="Titillium Web Light"/>
                <a:cs typeface="Titillium Web Light"/>
                <a:sym typeface="Titillium Web Light"/>
              </a:rPr>
              <a:t>Lâmpada</a:t>
            </a:r>
            <a:endParaRPr sz="1800" dirty="0">
              <a:solidFill>
                <a:srgbClr val="003B55"/>
              </a:solidFill>
              <a:latin typeface="Titillium Web Light"/>
              <a:ea typeface="Titillium Web Light"/>
              <a:cs typeface="Titillium Web Light"/>
              <a:sym typeface="Titillium Web Light"/>
            </a:endParaRPr>
          </a:p>
        </p:txBody>
      </p:sp>
      <p:sp>
        <p:nvSpPr>
          <p:cNvPr id="66" name="Google Shape;115;p3"/>
          <p:cNvSpPr/>
          <p:nvPr/>
        </p:nvSpPr>
        <p:spPr>
          <a:xfrm>
            <a:off x="91531" y="3894345"/>
            <a:ext cx="1142090" cy="306211"/>
          </a:xfrm>
          <a:prstGeom prst="rect">
            <a:avLst/>
          </a:prstGeom>
          <a:solidFill>
            <a:srgbClr val="015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b="0" i="0" u="none" strike="noStrike" cap="none" dirty="0">
                <a:solidFill>
                  <a:srgbClr val="F2F2F2"/>
                </a:solidFill>
                <a:latin typeface="Calibri"/>
                <a:ea typeface="Calibri"/>
                <a:cs typeface="Calibri"/>
                <a:sym typeface="Calibri"/>
              </a:rPr>
              <a:t>1879</a:t>
            </a:r>
            <a:endParaRPr dirty="0"/>
          </a:p>
        </p:txBody>
      </p:sp>
      <p:pic>
        <p:nvPicPr>
          <p:cNvPr id="67" name="Imagem 66"/>
          <p:cNvPicPr>
            <a:picLocks noChangeAspect="1"/>
          </p:cNvPicPr>
          <p:nvPr/>
        </p:nvPicPr>
        <p:blipFill rotWithShape="1">
          <a:blip r:embed="rId8">
            <a:extLst>
              <a:ext uri="{28A0092B-C50C-407E-A947-70E740481C1C}">
                <a14:useLocalDpi xmlns:a14="http://schemas.microsoft.com/office/drawing/2010/main" xmlns="" val="0"/>
              </a:ext>
            </a:extLst>
          </a:blip>
          <a:srcRect l="34028" r="32905"/>
          <a:stretch/>
        </p:blipFill>
        <p:spPr>
          <a:xfrm>
            <a:off x="6026604" y="3411777"/>
            <a:ext cx="375130" cy="1134456"/>
          </a:xfrm>
          <a:prstGeom prst="rect">
            <a:avLst/>
          </a:prstGeom>
        </p:spPr>
      </p:pic>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74490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9" grpId="0" animBg="1"/>
      <p:bldP spid="62" grpId="0" animBg="1"/>
      <p:bldP spid="65" grpId="0" animBg="1"/>
      <p:bldP spid="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4912423"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3600" dirty="0">
                <a:solidFill>
                  <a:srgbClr val="0B87A1"/>
                </a:solidFill>
                <a:latin typeface="Dosis ExtraLight"/>
                <a:ea typeface="Dosis ExtraLight"/>
                <a:cs typeface="Dosis ExtraLight"/>
                <a:sym typeface="Dosis ExtraLight"/>
              </a:rPr>
              <a:t>A evolução da tecnologia</a:t>
            </a:r>
            <a:endParaRPr lang="en-US" sz="36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8</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stCxn id="47" idx="3"/>
          </p:cNvCxnSpPr>
          <p:nvPr/>
        </p:nvCxnSpPr>
        <p:spPr>
          <a:xfrm>
            <a:off x="5584874" y="521025"/>
            <a:ext cx="2097039"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5476874"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Google Shape;111;p3"/>
          <p:cNvCxnSpPr/>
          <p:nvPr/>
        </p:nvCxnSpPr>
        <p:spPr>
          <a:xfrm>
            <a:off x="1413622" y="1007769"/>
            <a:ext cx="0" cy="3373731"/>
          </a:xfrm>
          <a:prstGeom prst="straightConnector1">
            <a:avLst/>
          </a:prstGeom>
          <a:noFill/>
          <a:ln w="28575" cap="flat" cmpd="sng">
            <a:solidFill>
              <a:srgbClr val="01597F"/>
            </a:solidFill>
            <a:prstDash val="solid"/>
            <a:miter lim="800000"/>
            <a:headEnd type="none" w="sm" len="sm"/>
            <a:tailEnd type="none" w="sm" len="sm"/>
          </a:ln>
        </p:spPr>
      </p:cxnSp>
      <p:sp>
        <p:nvSpPr>
          <p:cNvPr id="30" name="Google Shape;112;p3"/>
          <p:cNvSpPr/>
          <p:nvPr/>
        </p:nvSpPr>
        <p:spPr>
          <a:xfrm>
            <a:off x="1323622" y="1386693"/>
            <a:ext cx="180000" cy="180000"/>
          </a:xfrm>
          <a:prstGeom prst="ellipse">
            <a:avLst/>
          </a:prstGeom>
          <a:solidFill>
            <a:srgbClr val="80BF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114;p3"/>
          <p:cNvSpPr/>
          <p:nvPr/>
        </p:nvSpPr>
        <p:spPr>
          <a:xfrm>
            <a:off x="1593623" y="1264949"/>
            <a:ext cx="3006573" cy="423486"/>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pt-BR" sz="1800" dirty="0">
                <a:solidFill>
                  <a:srgbClr val="003B55"/>
                </a:solidFill>
                <a:latin typeface="Titillium Web Light"/>
                <a:ea typeface="Titillium Web Light"/>
                <a:cs typeface="Titillium Web Light"/>
                <a:sym typeface="Titillium Web Light"/>
              </a:rPr>
              <a:t>Roda</a:t>
            </a:r>
            <a:endParaRPr sz="1800" dirty="0">
              <a:solidFill>
                <a:srgbClr val="003B55"/>
              </a:solidFill>
              <a:latin typeface="Titillium Web Light"/>
              <a:ea typeface="Titillium Web Light"/>
              <a:cs typeface="Titillium Web Light"/>
              <a:sym typeface="Titillium Web Light"/>
            </a:endParaRPr>
          </a:p>
        </p:txBody>
      </p:sp>
      <p:sp>
        <p:nvSpPr>
          <p:cNvPr id="35" name="Google Shape;115;p3"/>
          <p:cNvSpPr/>
          <p:nvPr/>
        </p:nvSpPr>
        <p:spPr>
          <a:xfrm>
            <a:off x="91531" y="1323587"/>
            <a:ext cx="1142090" cy="306211"/>
          </a:xfrm>
          <a:prstGeom prst="rect">
            <a:avLst/>
          </a:prstGeom>
          <a:solidFill>
            <a:srgbClr val="015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b="0" i="0" u="none" strike="noStrike" cap="none" dirty="0">
                <a:solidFill>
                  <a:srgbClr val="F2F2F2"/>
                </a:solidFill>
                <a:latin typeface="Calibri"/>
                <a:ea typeface="Calibri"/>
                <a:cs typeface="Calibri"/>
                <a:sym typeface="Calibri"/>
              </a:rPr>
              <a:t>3500 </a:t>
            </a:r>
            <a:r>
              <a:rPr lang="pt-BR" sz="1800" b="0" i="0" u="none" strike="noStrike" cap="none" dirty="0" err="1">
                <a:solidFill>
                  <a:srgbClr val="F2F2F2"/>
                </a:solidFill>
                <a:latin typeface="Calibri"/>
                <a:ea typeface="Calibri"/>
                <a:cs typeface="Calibri"/>
                <a:sym typeface="Calibri"/>
              </a:rPr>
              <a:t>a.C</a:t>
            </a:r>
            <a:endParaRPr dirty="0"/>
          </a:p>
        </p:txBody>
      </p:sp>
      <p:sp>
        <p:nvSpPr>
          <p:cNvPr id="44" name="Google Shape;112;p3"/>
          <p:cNvSpPr/>
          <p:nvPr/>
        </p:nvSpPr>
        <p:spPr>
          <a:xfrm>
            <a:off x="1323622" y="2718210"/>
            <a:ext cx="180000" cy="180000"/>
          </a:xfrm>
          <a:prstGeom prst="ellipse">
            <a:avLst/>
          </a:prstGeom>
          <a:solidFill>
            <a:srgbClr val="80BF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112;p3"/>
          <p:cNvSpPr/>
          <p:nvPr/>
        </p:nvSpPr>
        <p:spPr>
          <a:xfrm>
            <a:off x="1323622" y="3948177"/>
            <a:ext cx="180000" cy="180000"/>
          </a:xfrm>
          <a:prstGeom prst="ellipse">
            <a:avLst/>
          </a:prstGeom>
          <a:solidFill>
            <a:srgbClr val="80BF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112;p3"/>
          <p:cNvSpPr/>
          <p:nvPr/>
        </p:nvSpPr>
        <p:spPr>
          <a:xfrm>
            <a:off x="1323622" y="1386693"/>
            <a:ext cx="180000" cy="180000"/>
          </a:xfrm>
          <a:prstGeom prst="ellipse">
            <a:avLst/>
          </a:prstGeom>
          <a:solidFill>
            <a:srgbClr val="80BF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 name="Google Shape;114;p3"/>
          <p:cNvSpPr/>
          <p:nvPr/>
        </p:nvSpPr>
        <p:spPr>
          <a:xfrm>
            <a:off x="1593623" y="1264949"/>
            <a:ext cx="3006573" cy="423486"/>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lvl="0" algn="just"/>
            <a:r>
              <a:rPr lang="pt-BR" sz="1800" dirty="0">
                <a:solidFill>
                  <a:srgbClr val="003B55"/>
                </a:solidFill>
                <a:latin typeface="Titillium Web Light"/>
                <a:ea typeface="Titillium Web Light"/>
                <a:cs typeface="Titillium Web Light"/>
                <a:sym typeface="Titillium Web Light"/>
              </a:rPr>
              <a:t>Penicilina</a:t>
            </a:r>
          </a:p>
        </p:txBody>
      </p:sp>
      <p:sp>
        <p:nvSpPr>
          <p:cNvPr id="56" name="Google Shape;115;p3"/>
          <p:cNvSpPr/>
          <p:nvPr/>
        </p:nvSpPr>
        <p:spPr>
          <a:xfrm>
            <a:off x="91531" y="1323587"/>
            <a:ext cx="1142090" cy="306211"/>
          </a:xfrm>
          <a:prstGeom prst="rect">
            <a:avLst/>
          </a:prstGeom>
          <a:solidFill>
            <a:srgbClr val="01597F"/>
          </a:solidFill>
          <a:ln>
            <a:noFill/>
          </a:ln>
        </p:spPr>
        <p:txBody>
          <a:bodyPr spcFirstLastPara="1" wrap="square" lIns="91425" tIns="45700" rIns="91425" bIns="45700" anchor="ctr" anchorCtr="0">
            <a:noAutofit/>
          </a:bodyPr>
          <a:lstStyle/>
          <a:p>
            <a:pPr algn="ctr"/>
            <a:r>
              <a:rPr lang="pt-BR" sz="1800" b="0" i="0" u="none" strike="noStrike" cap="none" dirty="0">
                <a:solidFill>
                  <a:srgbClr val="F2F2F2"/>
                </a:solidFill>
                <a:latin typeface="Calibri"/>
                <a:ea typeface="Calibri"/>
                <a:cs typeface="Calibri"/>
                <a:sym typeface="Calibri"/>
              </a:rPr>
              <a:t>1928</a:t>
            </a:r>
            <a:endParaRPr dirty="0"/>
          </a:p>
        </p:txBody>
      </p:sp>
      <p:sp>
        <p:nvSpPr>
          <p:cNvPr id="59" name="Google Shape;114;p3"/>
          <p:cNvSpPr/>
          <p:nvPr/>
        </p:nvSpPr>
        <p:spPr>
          <a:xfrm>
            <a:off x="1593623" y="2579763"/>
            <a:ext cx="3006573" cy="423486"/>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pt-BR" sz="1800" dirty="0">
                <a:solidFill>
                  <a:srgbClr val="003B55"/>
                </a:solidFill>
                <a:latin typeface="Titillium Web Light"/>
                <a:ea typeface="Titillium Web Light"/>
                <a:cs typeface="Titillium Web Light"/>
                <a:sym typeface="Titillium Web Light"/>
              </a:rPr>
              <a:t>Contraceptivos</a:t>
            </a:r>
            <a:endParaRPr sz="1800" dirty="0">
              <a:solidFill>
                <a:srgbClr val="003B55"/>
              </a:solidFill>
              <a:latin typeface="Titillium Web Light"/>
              <a:ea typeface="Titillium Web Light"/>
              <a:cs typeface="Titillium Web Light"/>
              <a:sym typeface="Titillium Web Light"/>
            </a:endParaRPr>
          </a:p>
        </p:txBody>
      </p:sp>
      <p:sp>
        <p:nvSpPr>
          <p:cNvPr id="62" name="Google Shape;115;p3"/>
          <p:cNvSpPr/>
          <p:nvPr/>
        </p:nvSpPr>
        <p:spPr>
          <a:xfrm>
            <a:off x="91531" y="2672776"/>
            <a:ext cx="1142090" cy="306211"/>
          </a:xfrm>
          <a:prstGeom prst="rect">
            <a:avLst/>
          </a:prstGeom>
          <a:solidFill>
            <a:srgbClr val="015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b="0" i="0" u="none" strike="noStrike" cap="none" dirty="0">
                <a:solidFill>
                  <a:srgbClr val="F2F2F2"/>
                </a:solidFill>
                <a:latin typeface="Calibri"/>
                <a:ea typeface="Calibri"/>
                <a:cs typeface="Calibri"/>
                <a:sym typeface="Calibri"/>
              </a:rPr>
              <a:t>1930</a:t>
            </a:r>
            <a:endParaRPr dirty="0"/>
          </a:p>
        </p:txBody>
      </p:sp>
      <p:sp>
        <p:nvSpPr>
          <p:cNvPr id="65" name="Google Shape;114;p3"/>
          <p:cNvSpPr/>
          <p:nvPr/>
        </p:nvSpPr>
        <p:spPr>
          <a:xfrm>
            <a:off x="1565427" y="3861385"/>
            <a:ext cx="3006573" cy="423486"/>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pt-BR" sz="1800" dirty="0">
                <a:solidFill>
                  <a:srgbClr val="003B55"/>
                </a:solidFill>
                <a:latin typeface="Titillium Web Light"/>
                <a:ea typeface="Titillium Web Light"/>
                <a:cs typeface="Titillium Web Light"/>
                <a:sym typeface="Titillium Web Light"/>
              </a:rPr>
              <a:t>Internet</a:t>
            </a:r>
            <a:endParaRPr sz="1800" dirty="0">
              <a:solidFill>
                <a:srgbClr val="003B55"/>
              </a:solidFill>
              <a:latin typeface="Titillium Web Light"/>
              <a:ea typeface="Titillium Web Light"/>
              <a:cs typeface="Titillium Web Light"/>
              <a:sym typeface="Titillium Web Light"/>
            </a:endParaRPr>
          </a:p>
        </p:txBody>
      </p:sp>
      <p:sp>
        <p:nvSpPr>
          <p:cNvPr id="66" name="Google Shape;115;p3"/>
          <p:cNvSpPr/>
          <p:nvPr/>
        </p:nvSpPr>
        <p:spPr>
          <a:xfrm>
            <a:off x="91531" y="3894345"/>
            <a:ext cx="1142090" cy="306211"/>
          </a:xfrm>
          <a:prstGeom prst="rect">
            <a:avLst/>
          </a:prstGeom>
          <a:solidFill>
            <a:srgbClr val="0159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b="0" i="0" u="none" strike="noStrike" cap="none" dirty="0">
                <a:solidFill>
                  <a:srgbClr val="F2F2F2"/>
                </a:solidFill>
                <a:latin typeface="Calibri"/>
                <a:ea typeface="Calibri"/>
                <a:cs typeface="Calibri"/>
                <a:sym typeface="Calibri"/>
              </a:rPr>
              <a:t>1960</a:t>
            </a:r>
            <a:endParaRPr dirty="0"/>
          </a:p>
        </p:txBody>
      </p:sp>
      <p:pic>
        <p:nvPicPr>
          <p:cNvPr id="12" name="Imagem 11"/>
          <p:cNvPicPr>
            <a:picLocks noChangeAspect="1"/>
          </p:cNvPicPr>
          <p:nvPr/>
        </p:nvPicPr>
        <p:blipFill rotWithShape="1">
          <a:blip r:embed="rId5">
            <a:extLst>
              <a:ext uri="{28A0092B-C50C-407E-A947-70E740481C1C}">
                <a14:useLocalDpi xmlns:a14="http://schemas.microsoft.com/office/drawing/2010/main" xmlns="" val="0"/>
              </a:ext>
            </a:extLst>
          </a:blip>
          <a:srcRect l="16724" t="5934" r="18385" b="6064"/>
          <a:stretch/>
        </p:blipFill>
        <p:spPr>
          <a:xfrm>
            <a:off x="5508511" y="989648"/>
            <a:ext cx="1066800" cy="1066800"/>
          </a:xfrm>
          <a:prstGeom prst="rect">
            <a:avLst/>
          </a:prstGeom>
        </p:spPr>
      </p:pic>
      <p:pic>
        <p:nvPicPr>
          <p:cNvPr id="18" name="Imagem 17"/>
          <p:cNvPicPr>
            <a:picLocks noChangeAspect="1"/>
          </p:cNvPicPr>
          <p:nvPr/>
        </p:nvPicPr>
        <p:blipFill rotWithShape="1">
          <a:blip r:embed="rId6">
            <a:extLst>
              <a:ext uri="{28A0092B-C50C-407E-A947-70E740481C1C}">
                <a14:useLocalDpi xmlns:a14="http://schemas.microsoft.com/office/drawing/2010/main" xmlns="" val="0"/>
              </a:ext>
            </a:extLst>
          </a:blip>
          <a:srcRect t="16667" b="4701"/>
          <a:stretch/>
        </p:blipFill>
        <p:spPr>
          <a:xfrm>
            <a:off x="4780196" y="2213709"/>
            <a:ext cx="2523430" cy="1116132"/>
          </a:xfrm>
          <a:prstGeom prst="rect">
            <a:avLst/>
          </a:prstGeom>
        </p:spPr>
      </p:pic>
      <p:pic>
        <p:nvPicPr>
          <p:cNvPr id="20" name="Imagem 19"/>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077897" y="3362043"/>
            <a:ext cx="1802214" cy="1274084"/>
          </a:xfrm>
          <a:prstGeom prst="rect">
            <a:avLst/>
          </a:prstGeom>
        </p:spPr>
      </p:pic>
    </p:spTree>
    <p:extLst>
      <p:ext uri="{BB962C8B-B14F-4D97-AF65-F5344CB8AC3E}">
        <p14:creationId xmlns:p14="http://schemas.microsoft.com/office/powerpoint/2010/main" xmlns="" val="353717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9" grpId="0" animBg="1"/>
      <p:bldP spid="62" grpId="0" animBg="1"/>
      <p:bldP spid="65" grpId="0" animBg="1"/>
      <p:bldP spid="6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 name="Retângulo 37"/>
          <p:cNvSpPr/>
          <p:nvPr/>
        </p:nvSpPr>
        <p:spPr>
          <a:xfrm>
            <a:off x="564451" y="60498"/>
            <a:ext cx="4912423" cy="885802"/>
          </a:xfrm>
          <a:prstGeom prst="rect">
            <a:avLst/>
          </a:prstGeom>
          <a:noFill/>
          <a:ln w="19050">
            <a:solidFill>
              <a:srgbClr val="0B8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3600" dirty="0">
                <a:solidFill>
                  <a:srgbClr val="0B87A1"/>
                </a:solidFill>
                <a:latin typeface="Dosis ExtraLight"/>
                <a:ea typeface="Dosis ExtraLight"/>
                <a:cs typeface="Dosis ExtraLight"/>
                <a:sym typeface="Dosis ExtraLight"/>
              </a:rPr>
              <a:t>A evolução da tecnologia</a:t>
            </a:r>
            <a:endParaRPr lang="en-US" sz="3600" dirty="0">
              <a:solidFill>
                <a:srgbClr val="0B87A1"/>
              </a:solidFill>
              <a:latin typeface="Dosis ExtraLight"/>
              <a:ea typeface="Dosis ExtraLight"/>
              <a:cs typeface="Dosis ExtraLight"/>
              <a:sym typeface="Dosis ExtraLight"/>
            </a:endParaRPr>
          </a:p>
        </p:txBody>
      </p:sp>
      <p:sp>
        <p:nvSpPr>
          <p:cNvPr id="13" name="Retângulo 12"/>
          <p:cNvSpPr/>
          <p:nvPr/>
        </p:nvSpPr>
        <p:spPr>
          <a:xfrm>
            <a:off x="0" y="4668330"/>
            <a:ext cx="9144000" cy="4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B87A1"/>
              </a:solidFill>
              <a:latin typeface="Dosis ExtraLight"/>
              <a:ea typeface="Dosis ExtraLight"/>
              <a:cs typeface="Dosis ExtraLight"/>
              <a:sym typeface="Dosis ExtraLight"/>
            </a:endParaRPr>
          </a:p>
        </p:txBody>
      </p:sp>
      <p:sp>
        <p:nvSpPr>
          <p:cNvPr id="14" name="Retângulo 13"/>
          <p:cNvSpPr/>
          <p:nvPr/>
        </p:nvSpPr>
        <p:spPr>
          <a:xfrm>
            <a:off x="0" y="4729925"/>
            <a:ext cx="9144000" cy="429449"/>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3B55"/>
                </a:solidFill>
                <a:latin typeface="Titillium Web Light"/>
                <a:ea typeface="Titillium Web Light"/>
                <a:cs typeface="Titillium Web Light"/>
                <a:sym typeface="Dosis ExtraLight"/>
              </a:rPr>
              <a:t>EMC5003 – Tecnologia e desenvolvimento </a:t>
            </a:r>
            <a:endParaRPr lang="en-US" sz="1200" dirty="0">
              <a:solidFill>
                <a:srgbClr val="003B55"/>
              </a:solidFill>
              <a:latin typeface="Titillium Web Light"/>
              <a:ea typeface="Titillium Web Light"/>
              <a:cs typeface="Titillium Web Light"/>
              <a:sym typeface="Dosis ExtraLight"/>
            </a:endParaRPr>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9</a:t>
            </a:fld>
            <a:endParaRPr/>
          </a:p>
        </p:txBody>
      </p:sp>
      <p:sp>
        <p:nvSpPr>
          <p:cNvPr id="5" name="Retângulo 4"/>
          <p:cNvSpPr/>
          <p:nvPr/>
        </p:nvSpPr>
        <p:spPr>
          <a:xfrm>
            <a:off x="-1249960" y="209725"/>
            <a:ext cx="1166070" cy="885802"/>
          </a:xfrm>
          <a:prstGeom prst="rect">
            <a:avLst/>
          </a:prstGeom>
          <a:solidFill>
            <a:srgbClr val="E3F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p:cNvSpPr/>
          <p:nvPr/>
        </p:nvSpPr>
        <p:spPr>
          <a:xfrm>
            <a:off x="-1249960" y="1118022"/>
            <a:ext cx="1166070" cy="885802"/>
          </a:xfrm>
          <a:prstGeom prst="rect">
            <a:avLst/>
          </a:prstGeom>
          <a:solidFill>
            <a:srgbClr val="80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1249960" y="1931755"/>
            <a:ext cx="1166070" cy="885802"/>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249960" y="2738242"/>
            <a:ext cx="1166070" cy="885802"/>
          </a:xfrm>
          <a:prstGeom prst="rect">
            <a:avLst/>
          </a:prstGeom>
          <a:solidFill>
            <a:srgbClr val="01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1249960" y="3631290"/>
            <a:ext cx="1166070" cy="885802"/>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p:cNvSpPr/>
          <p:nvPr/>
        </p:nvSpPr>
        <p:spPr>
          <a:xfrm>
            <a:off x="0" y="4687380"/>
            <a:ext cx="9144000" cy="45719"/>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5701" y="4802302"/>
            <a:ext cx="705048" cy="278492"/>
          </a:xfrm>
          <a:prstGeom prst="rect">
            <a:avLst/>
          </a:prstGeom>
        </p:spPr>
      </p:pic>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567" y="4802304"/>
            <a:ext cx="1275708" cy="278490"/>
          </a:xfrm>
          <a:prstGeom prst="rect">
            <a:avLst/>
          </a:prstGeom>
        </p:spPr>
      </p:pic>
      <p:cxnSp>
        <p:nvCxnSpPr>
          <p:cNvPr id="36" name="Conector reto 35"/>
          <p:cNvCxnSpPr/>
          <p:nvPr/>
        </p:nvCxnSpPr>
        <p:spPr>
          <a:xfrm>
            <a:off x="0" y="521025"/>
            <a:ext cx="488950"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a:stCxn id="47" idx="3"/>
          </p:cNvCxnSpPr>
          <p:nvPr/>
        </p:nvCxnSpPr>
        <p:spPr>
          <a:xfrm>
            <a:off x="5584874" y="521025"/>
            <a:ext cx="2097039" cy="0"/>
          </a:xfrm>
          <a:prstGeom prst="line">
            <a:avLst/>
          </a:prstGeom>
          <a:ln w="19050">
            <a:solidFill>
              <a:srgbClr val="003B55"/>
            </a:solidFill>
          </a:ln>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4025"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ângulo 46"/>
          <p:cNvSpPr/>
          <p:nvPr/>
        </p:nvSpPr>
        <p:spPr>
          <a:xfrm>
            <a:off x="5476874" y="467025"/>
            <a:ext cx="108000" cy="108000"/>
          </a:xfrm>
          <a:prstGeom prst="rect">
            <a:avLst/>
          </a:prstGeom>
          <a:solidFill>
            <a:srgbClr val="0B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a:extLst>
              <a:ext uri="{FF2B5EF4-FFF2-40B4-BE49-F238E27FC236}">
                <a16:creationId xmlns:a16="http://schemas.microsoft.com/office/drawing/2014/main" xmlns="" id="{35F2EBBD-DEF9-48B4-AC9A-77DE292B5DC8}"/>
              </a:ext>
            </a:extLst>
          </p:cNvPr>
          <p:cNvPicPr>
            <a:picLocks noChangeAspect="1"/>
          </p:cNvPicPr>
          <p:nvPr/>
        </p:nvPicPr>
        <p:blipFill>
          <a:blip r:embed="rId5"/>
          <a:stretch>
            <a:fillRect/>
          </a:stretch>
        </p:blipFill>
        <p:spPr>
          <a:xfrm>
            <a:off x="640231" y="1079005"/>
            <a:ext cx="5484785" cy="3496772"/>
          </a:xfrm>
          <a:prstGeom prst="rect">
            <a:avLst/>
          </a:prstGeom>
        </p:spPr>
      </p:pic>
      <p:sp>
        <p:nvSpPr>
          <p:cNvPr id="3" name="CaixaDeTexto 2">
            <a:extLst>
              <a:ext uri="{FF2B5EF4-FFF2-40B4-BE49-F238E27FC236}">
                <a16:creationId xmlns:a16="http://schemas.microsoft.com/office/drawing/2014/main" xmlns="" id="{5B4D6898-B44A-411D-8126-C639A29B695D}"/>
              </a:ext>
            </a:extLst>
          </p:cNvPr>
          <p:cNvSpPr txBox="1"/>
          <p:nvPr/>
        </p:nvSpPr>
        <p:spPr>
          <a:xfrm>
            <a:off x="5964378" y="4285440"/>
            <a:ext cx="1556897" cy="261610"/>
          </a:xfrm>
          <a:prstGeom prst="rect">
            <a:avLst/>
          </a:prstGeom>
          <a:noFill/>
        </p:spPr>
        <p:txBody>
          <a:bodyPr wrap="square" rtlCol="0">
            <a:spAutoFit/>
          </a:bodyPr>
          <a:lstStyle/>
          <a:p>
            <a:r>
              <a:rPr lang="pt-BR" sz="1050" i="1" dirty="0"/>
              <a:t>[</a:t>
            </a:r>
            <a:r>
              <a:rPr lang="pt-BR" sz="1050" i="1" dirty="0" err="1"/>
              <a:t>Contrarian</a:t>
            </a:r>
            <a:r>
              <a:rPr lang="pt-BR" sz="1050" i="1" dirty="0"/>
              <a:t> Investor]</a:t>
            </a:r>
          </a:p>
        </p:txBody>
      </p:sp>
    </p:spTree>
    <p:extLst>
      <p:ext uri="{BB962C8B-B14F-4D97-AF65-F5344CB8AC3E}">
        <p14:creationId xmlns:p14="http://schemas.microsoft.com/office/powerpoint/2010/main" xmlns="" val="1214521492"/>
      </p:ext>
    </p:extLst>
  </p:cSld>
  <p:clrMapOvr>
    <a:masterClrMapping/>
  </p:clrMapOvr>
</p:sld>
</file>

<file path=ppt/theme/theme1.xml><?xml version="1.0" encoding="utf-8"?>
<a:theme xmlns:a="http://schemas.openxmlformats.org/drawingml/2006/main" name="Mowbray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711</TotalTime>
  <Words>4854</Words>
  <Application>Microsoft Office PowerPoint</Application>
  <PresentationFormat>Apresentação na tela (16:9)</PresentationFormat>
  <Paragraphs>430</Paragraphs>
  <Slides>45</Slides>
  <Notes>43</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45</vt:i4>
      </vt:variant>
    </vt:vector>
  </HeadingPairs>
  <TitlesOfParts>
    <vt:vector size="53" baseType="lpstr">
      <vt:lpstr>Arial</vt:lpstr>
      <vt:lpstr>Dosis ExtraLight</vt:lpstr>
      <vt:lpstr>Titillium Web Light</vt:lpstr>
      <vt:lpstr>Calibri</vt:lpstr>
      <vt:lpstr>Cambria</vt:lpstr>
      <vt:lpstr>Times New Roman</vt:lpstr>
      <vt:lpstr>Wingdings</vt:lpstr>
      <vt:lpstr>Mowbray template</vt:lpstr>
      <vt:lpstr>O Progresso tecnológico e a marginalização social     Leonardo Nunes Rossato Matheus Rozone De Luca EMC5003 | UFSC | 2019-2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Tecnologia: evolução ou segregação</dc:title>
  <dc:creator>Usuario</dc:creator>
  <cp:lastModifiedBy> </cp:lastModifiedBy>
  <cp:revision>54</cp:revision>
  <dcterms:modified xsi:type="dcterms:W3CDTF">2019-09-18T22:18:59Z</dcterms:modified>
</cp:coreProperties>
</file>